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6858000" cy="9906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508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autoAdjust="0"/>
    <p:restoredTop sz="94704" autoAdjust="0"/>
  </p:normalViewPr>
  <p:slideViewPr>
    <p:cSldViewPr>
      <p:cViewPr>
        <p:scale>
          <a:sx n="136" d="100"/>
          <a:sy n="136" d="100"/>
        </p:scale>
        <p:origin x="1406" y="-1848"/>
      </p:cViewPr>
      <p:guideLst>
        <p:guide orient="horz" pos="3120"/>
        <p:guide pos="216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BEB62FC6-82BA-4DED-8FBE-F1FFB8BA5F1E}" type="datetimeFigureOut">
              <a:rPr kumimoji="1" lang="ja-JP" altLang="en-US" smtClean="0"/>
              <a:t>2023/5/8</a:t>
            </a:fld>
            <a:endParaRPr kumimoji="1" lang="ja-JP" altLang="en-US"/>
          </a:p>
        </p:txBody>
      </p:sp>
      <p:sp>
        <p:nvSpPr>
          <p:cNvPr id="4" name="スライド イメージ プレースホルダー 3"/>
          <p:cNvSpPr>
            <a:spLocks noGrp="1" noRot="1" noChangeAspect="1"/>
          </p:cNvSpPr>
          <p:nvPr>
            <p:ph type="sldImg" idx="2"/>
          </p:nvPr>
        </p:nvSpPr>
        <p:spPr>
          <a:xfrm>
            <a:off x="2216150" y="1233488"/>
            <a:ext cx="230346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871C3F34-D4CB-43CA-A1C5-9ABA1DDF306E}" type="slidenum">
              <a:rPr kumimoji="1" lang="ja-JP" altLang="en-US" smtClean="0"/>
              <a:t>‹#›</a:t>
            </a:fld>
            <a:endParaRPr kumimoji="1" lang="ja-JP" altLang="en-US"/>
          </a:p>
        </p:txBody>
      </p:sp>
    </p:spTree>
    <p:extLst>
      <p:ext uri="{BB962C8B-B14F-4D97-AF65-F5344CB8AC3E}">
        <p14:creationId xmlns:p14="http://schemas.microsoft.com/office/powerpoint/2010/main" val="321622346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2"/>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5D373F7-DEE0-43B3-A96D-093615632B1C}" type="datetimeFigureOut">
              <a:rPr kumimoji="1" lang="ja-JP" altLang="en-US" smtClean="0"/>
              <a:pPr/>
              <a:t>2023/5/8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CC6EA2D-C5F1-4914-8496-5C52447B651A}" type="slidenum">
              <a:rPr kumimoji="1" lang="ja-JP" altLang="en-US" smtClean="0"/>
              <a:pPr/>
              <a:t>‹#›</a:t>
            </a:fld>
            <a:endParaRPr kumimoji="1" lang="ja-JP" altLang="en-US"/>
          </a:p>
        </p:txBody>
      </p:sp>
    </p:spTree>
    <p:extLst>
      <p:ext uri="{BB962C8B-B14F-4D97-AF65-F5344CB8AC3E}">
        <p14:creationId xmlns:p14="http://schemas.microsoft.com/office/powerpoint/2010/main" val="32887300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5D373F7-DEE0-43B3-A96D-093615632B1C}" type="datetimeFigureOut">
              <a:rPr kumimoji="1" lang="ja-JP" altLang="en-US" smtClean="0"/>
              <a:pPr/>
              <a:t>2023/5/8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CC6EA2D-C5F1-4914-8496-5C52447B651A}" type="slidenum">
              <a:rPr kumimoji="1" lang="ja-JP" altLang="en-US" smtClean="0"/>
              <a:pPr/>
              <a:t>‹#›</a:t>
            </a:fld>
            <a:endParaRPr kumimoji="1" lang="ja-JP" altLang="en-US"/>
          </a:p>
        </p:txBody>
      </p:sp>
    </p:spTree>
    <p:extLst>
      <p:ext uri="{BB962C8B-B14F-4D97-AF65-F5344CB8AC3E}">
        <p14:creationId xmlns:p14="http://schemas.microsoft.com/office/powerpoint/2010/main" val="37689448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73264"/>
            <a:ext cx="1157288" cy="1220822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5" y="573264"/>
            <a:ext cx="3357563" cy="1220822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5D373F7-DEE0-43B3-A96D-093615632B1C}" type="datetimeFigureOut">
              <a:rPr kumimoji="1" lang="ja-JP" altLang="en-US" smtClean="0"/>
              <a:pPr/>
              <a:t>2023/5/8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CC6EA2D-C5F1-4914-8496-5C52447B651A}" type="slidenum">
              <a:rPr kumimoji="1" lang="ja-JP" altLang="en-US" smtClean="0"/>
              <a:pPr/>
              <a:t>‹#›</a:t>
            </a:fld>
            <a:endParaRPr kumimoji="1" lang="ja-JP" altLang="en-US"/>
          </a:p>
        </p:txBody>
      </p:sp>
    </p:spTree>
    <p:extLst>
      <p:ext uri="{BB962C8B-B14F-4D97-AF65-F5344CB8AC3E}">
        <p14:creationId xmlns:p14="http://schemas.microsoft.com/office/powerpoint/2010/main" val="32846663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5D373F7-DEE0-43B3-A96D-093615632B1C}" type="datetimeFigureOut">
              <a:rPr kumimoji="1" lang="ja-JP" altLang="en-US" smtClean="0"/>
              <a:pPr/>
              <a:t>2023/5/8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CC6EA2D-C5F1-4914-8496-5C52447B651A}" type="slidenum">
              <a:rPr kumimoji="1" lang="ja-JP" altLang="en-US" smtClean="0"/>
              <a:pPr/>
              <a:t>‹#›</a:t>
            </a:fld>
            <a:endParaRPr kumimoji="1" lang="ja-JP" altLang="en-US"/>
          </a:p>
        </p:txBody>
      </p:sp>
    </p:spTree>
    <p:extLst>
      <p:ext uri="{BB962C8B-B14F-4D97-AF65-F5344CB8AC3E}">
        <p14:creationId xmlns:p14="http://schemas.microsoft.com/office/powerpoint/2010/main" val="8599625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3"/>
            <a:ext cx="5829300" cy="1967442"/>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6"/>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5D373F7-DEE0-43B3-A96D-093615632B1C}" type="datetimeFigureOut">
              <a:rPr kumimoji="1" lang="ja-JP" altLang="en-US" smtClean="0"/>
              <a:pPr/>
              <a:t>2023/5/8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CC6EA2D-C5F1-4914-8496-5C52447B651A}" type="slidenum">
              <a:rPr kumimoji="1" lang="ja-JP" altLang="en-US" smtClean="0"/>
              <a:pPr/>
              <a:t>‹#›</a:t>
            </a:fld>
            <a:endParaRPr kumimoji="1" lang="ja-JP" altLang="en-US"/>
          </a:p>
        </p:txBody>
      </p:sp>
    </p:spTree>
    <p:extLst>
      <p:ext uri="{BB962C8B-B14F-4D97-AF65-F5344CB8AC3E}">
        <p14:creationId xmlns:p14="http://schemas.microsoft.com/office/powerpoint/2010/main" val="40030118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5" y="3338690"/>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0" y="3338690"/>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5D373F7-DEE0-43B3-A96D-093615632B1C}" type="datetimeFigureOut">
              <a:rPr kumimoji="1" lang="ja-JP" altLang="en-US" smtClean="0"/>
              <a:pPr/>
              <a:t>2023/5/8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CC6EA2D-C5F1-4914-8496-5C52447B651A}" type="slidenum">
              <a:rPr kumimoji="1" lang="ja-JP" altLang="en-US" smtClean="0"/>
              <a:pPr/>
              <a:t>‹#›</a:t>
            </a:fld>
            <a:endParaRPr kumimoji="1" lang="ja-JP" altLang="en-US"/>
          </a:p>
        </p:txBody>
      </p:sp>
    </p:spTree>
    <p:extLst>
      <p:ext uri="{BB962C8B-B14F-4D97-AF65-F5344CB8AC3E}">
        <p14:creationId xmlns:p14="http://schemas.microsoft.com/office/powerpoint/2010/main" val="24180792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69"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5D373F7-DEE0-43B3-A96D-093615632B1C}" type="datetimeFigureOut">
              <a:rPr kumimoji="1" lang="ja-JP" altLang="en-US" smtClean="0"/>
              <a:pPr/>
              <a:t>2023/5/8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CC6EA2D-C5F1-4914-8496-5C52447B651A}" type="slidenum">
              <a:rPr kumimoji="1" lang="ja-JP" altLang="en-US" smtClean="0"/>
              <a:pPr/>
              <a:t>‹#›</a:t>
            </a:fld>
            <a:endParaRPr kumimoji="1" lang="ja-JP" altLang="en-US"/>
          </a:p>
        </p:txBody>
      </p:sp>
    </p:spTree>
    <p:extLst>
      <p:ext uri="{BB962C8B-B14F-4D97-AF65-F5344CB8AC3E}">
        <p14:creationId xmlns:p14="http://schemas.microsoft.com/office/powerpoint/2010/main" val="31334417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5D373F7-DEE0-43B3-A96D-093615632B1C}" type="datetimeFigureOut">
              <a:rPr kumimoji="1" lang="ja-JP" altLang="en-US" smtClean="0"/>
              <a:pPr/>
              <a:t>2023/5/8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CC6EA2D-C5F1-4914-8496-5C52447B651A}" type="slidenum">
              <a:rPr kumimoji="1" lang="ja-JP" altLang="en-US" smtClean="0"/>
              <a:pPr/>
              <a:t>‹#›</a:t>
            </a:fld>
            <a:endParaRPr kumimoji="1" lang="ja-JP" altLang="en-US"/>
          </a:p>
        </p:txBody>
      </p:sp>
    </p:spTree>
    <p:extLst>
      <p:ext uri="{BB962C8B-B14F-4D97-AF65-F5344CB8AC3E}">
        <p14:creationId xmlns:p14="http://schemas.microsoft.com/office/powerpoint/2010/main" val="29420100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5D373F7-DEE0-43B3-A96D-093615632B1C}" type="datetimeFigureOut">
              <a:rPr kumimoji="1" lang="ja-JP" altLang="en-US" smtClean="0"/>
              <a:pPr/>
              <a:t>2023/5/8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CC6EA2D-C5F1-4914-8496-5C52447B651A}" type="slidenum">
              <a:rPr kumimoji="1" lang="ja-JP" altLang="en-US" smtClean="0"/>
              <a:pPr/>
              <a:t>‹#›</a:t>
            </a:fld>
            <a:endParaRPr kumimoji="1" lang="ja-JP" altLang="en-US"/>
          </a:p>
        </p:txBody>
      </p:sp>
    </p:spTree>
    <p:extLst>
      <p:ext uri="{BB962C8B-B14F-4D97-AF65-F5344CB8AC3E}">
        <p14:creationId xmlns:p14="http://schemas.microsoft.com/office/powerpoint/2010/main" val="23765899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4405"/>
            <a:ext cx="2256235" cy="1678517"/>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0"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5D373F7-DEE0-43B3-A96D-093615632B1C}" type="datetimeFigureOut">
              <a:rPr kumimoji="1" lang="ja-JP" altLang="en-US" smtClean="0"/>
              <a:pPr/>
              <a:t>2023/5/8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CC6EA2D-C5F1-4914-8496-5C52447B651A}" type="slidenum">
              <a:rPr kumimoji="1" lang="ja-JP" altLang="en-US" smtClean="0"/>
              <a:pPr/>
              <a:t>‹#›</a:t>
            </a:fld>
            <a:endParaRPr kumimoji="1" lang="ja-JP" altLang="en-US"/>
          </a:p>
        </p:txBody>
      </p:sp>
    </p:spTree>
    <p:extLst>
      <p:ext uri="{BB962C8B-B14F-4D97-AF65-F5344CB8AC3E}">
        <p14:creationId xmlns:p14="http://schemas.microsoft.com/office/powerpoint/2010/main" val="1106135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5D373F7-DEE0-43B3-A96D-093615632B1C}" type="datetimeFigureOut">
              <a:rPr kumimoji="1" lang="ja-JP" altLang="en-US" smtClean="0"/>
              <a:pPr/>
              <a:t>2023/5/8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CC6EA2D-C5F1-4914-8496-5C52447B651A}" type="slidenum">
              <a:rPr kumimoji="1" lang="ja-JP" altLang="en-US" smtClean="0"/>
              <a:pPr/>
              <a:t>‹#›</a:t>
            </a:fld>
            <a:endParaRPr kumimoji="1" lang="ja-JP" altLang="en-US"/>
          </a:p>
        </p:txBody>
      </p:sp>
    </p:spTree>
    <p:extLst>
      <p:ext uri="{BB962C8B-B14F-4D97-AF65-F5344CB8AC3E}">
        <p14:creationId xmlns:p14="http://schemas.microsoft.com/office/powerpoint/2010/main" val="37287273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5"/>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fld id="{05D373F7-DEE0-43B3-A96D-093615632B1C}" type="datetimeFigureOut">
              <a:rPr kumimoji="1" lang="ja-JP" altLang="en-US" smtClean="0"/>
              <a:pPr/>
              <a:t>2023/5/8</a:t>
            </a:fld>
            <a:endParaRPr kumimoji="1" lang="ja-JP" altLang="en-US"/>
          </a:p>
        </p:txBody>
      </p:sp>
      <p:sp>
        <p:nvSpPr>
          <p:cNvPr id="5" name="フッター プレースホルダー 4"/>
          <p:cNvSpPr>
            <a:spLocks noGrp="1"/>
          </p:cNvSpPr>
          <p:nvPr>
            <p:ph type="ftr" sz="quarter" idx="3"/>
          </p:nvPr>
        </p:nvSpPr>
        <p:spPr>
          <a:xfrm>
            <a:off x="2343150" y="9181395"/>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5"/>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CCC6EA2D-C5F1-4914-8496-5C52447B651A}" type="slidenum">
              <a:rPr kumimoji="1" lang="ja-JP" altLang="en-US" smtClean="0"/>
              <a:pPr/>
              <a:t>‹#›</a:t>
            </a:fld>
            <a:endParaRPr kumimoji="1" lang="ja-JP" altLang="en-US"/>
          </a:p>
        </p:txBody>
      </p:sp>
    </p:spTree>
    <p:extLst>
      <p:ext uri="{BB962C8B-B14F-4D97-AF65-F5344CB8AC3E}">
        <p14:creationId xmlns:p14="http://schemas.microsoft.com/office/powerpoint/2010/main" val="37993134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ublicdomainq.net/matsue-castle-0001690/" TargetMode="Externa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楕円 8">
            <a:extLst>
              <a:ext uri="{FF2B5EF4-FFF2-40B4-BE49-F238E27FC236}">
                <a16:creationId xmlns:a16="http://schemas.microsoft.com/office/drawing/2014/main" id="{35190AB1-D7D4-47DD-8095-AD8C78625F2F}"/>
              </a:ext>
            </a:extLst>
          </p:cNvPr>
          <p:cNvSpPr/>
          <p:nvPr/>
        </p:nvSpPr>
        <p:spPr>
          <a:xfrm>
            <a:off x="4869160" y="3945931"/>
            <a:ext cx="1584176" cy="139484"/>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フレーム 30"/>
          <p:cNvSpPr>
            <a:spLocks/>
          </p:cNvSpPr>
          <p:nvPr/>
        </p:nvSpPr>
        <p:spPr>
          <a:xfrm>
            <a:off x="116632" y="2197734"/>
            <a:ext cx="6661056" cy="3499934"/>
          </a:xfrm>
          <a:prstGeom prst="frame">
            <a:avLst>
              <a:gd name="adj1" fmla="val 1762"/>
            </a:avLst>
          </a:prstGeom>
          <a:solidFill>
            <a:schemeClr val="tx2">
              <a:lumMod val="40000"/>
              <a:lumOff val="60000"/>
            </a:schemeClr>
          </a:solidFill>
          <a:ln w="3175">
            <a:solidFill>
              <a:srgbClr val="002060"/>
            </a:solidFill>
          </a:ln>
        </p:spPr>
        <p:style>
          <a:lnRef idx="2">
            <a:schemeClr val="accent5"/>
          </a:lnRef>
          <a:fillRef idx="1">
            <a:schemeClr val="lt1"/>
          </a:fillRef>
          <a:effectRef idx="0">
            <a:schemeClr val="accent5"/>
          </a:effectRef>
          <a:fontRef idx="minor">
            <a:schemeClr val="dk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lnSpc>
                <a:spcPts val="1100"/>
              </a:lnSpc>
            </a:pPr>
            <a:endParaRPr lang="en-US" altLang="ja-JP" sz="1800" dirty="0">
              <a:solidFill>
                <a:srgbClr val="FF0000"/>
              </a:solidFill>
              <a:latin typeface="HG創英角ｺﾞｼｯｸUB" panose="020B0909000000000000" pitchFamily="49" charset="-128"/>
              <a:ea typeface="HG創英角ｺﾞｼｯｸUB" panose="020B0909000000000000" pitchFamily="49" charset="-128"/>
            </a:endParaRPr>
          </a:p>
          <a:p>
            <a:pPr>
              <a:lnSpc>
                <a:spcPts val="1100"/>
              </a:lnSpc>
            </a:pPr>
            <a:r>
              <a:rPr lang="ja-JP" altLang="en-US" sz="1600" dirty="0">
                <a:solidFill>
                  <a:srgbClr val="FF0000"/>
                </a:solidFill>
                <a:latin typeface="HG創英角ｺﾞｼｯｸUB" panose="020B0909000000000000" pitchFamily="49" charset="-128"/>
                <a:ea typeface="HG創英角ｺﾞｼｯｸUB" panose="020B0909000000000000" pitchFamily="49" charset="-128"/>
              </a:rPr>
              <a:t>      </a:t>
            </a:r>
            <a:r>
              <a:rPr kumimoji="1" lang="ja-JP" altLang="en-US" sz="1600" dirty="0">
                <a:solidFill>
                  <a:schemeClr val="tx1"/>
                </a:solidFill>
                <a:latin typeface="HG創英角ｺﾞｼｯｸUB" panose="020B0909000000000000" pitchFamily="49" charset="-128"/>
                <a:ea typeface="HG創英角ｺﾞｼｯｸUB" panose="020B0909000000000000" pitchFamily="49" charset="-128"/>
              </a:rPr>
              <a:t> 　</a:t>
            </a:r>
            <a:r>
              <a:rPr kumimoji="1" lang="ja-JP" altLang="en-US" sz="1400" b="1" dirty="0">
                <a:solidFill>
                  <a:schemeClr val="tx1"/>
                </a:solidFill>
                <a:latin typeface="メイリオ" panose="020B0604030504040204" pitchFamily="50" charset="-128"/>
                <a:ea typeface="メイリオ" panose="020B0604030504040204" pitchFamily="50" charset="-128"/>
              </a:rPr>
              <a:t>松江城国宝化を記念し、城</a:t>
            </a:r>
            <a:r>
              <a:rPr lang="ja-JP" altLang="en-US" sz="1400" b="1" dirty="0">
                <a:solidFill>
                  <a:schemeClr val="tx1"/>
                </a:solidFill>
                <a:latin typeface="メイリオ" panose="020B0604030504040204" pitchFamily="50" charset="-128"/>
                <a:ea typeface="メイリオ" panose="020B0604030504040204" pitchFamily="50" charset="-128"/>
              </a:rPr>
              <a:t>周辺</a:t>
            </a:r>
            <a:r>
              <a:rPr kumimoji="1" lang="ja-JP" altLang="en-US" sz="1400" b="1" dirty="0">
                <a:solidFill>
                  <a:schemeClr val="tx1"/>
                </a:solidFill>
                <a:latin typeface="メイリオ" panose="020B0604030504040204" pitchFamily="50" charset="-128"/>
                <a:ea typeface="メイリオ" panose="020B0604030504040204" pitchFamily="50" charset="-128"/>
              </a:rPr>
              <a:t>公民館</a:t>
            </a:r>
            <a:r>
              <a:rPr lang="ja-JP" altLang="en-US" sz="1400" b="1" dirty="0">
                <a:solidFill>
                  <a:schemeClr val="tx1"/>
                </a:solidFill>
                <a:latin typeface="メイリオ" panose="020B0604030504040204" pitchFamily="50" charset="-128"/>
                <a:ea typeface="メイリオ" panose="020B0604030504040204" pitchFamily="50" charset="-128"/>
              </a:rPr>
              <a:t>及び</a:t>
            </a:r>
            <a:r>
              <a:rPr lang="en-US" altLang="ja-JP" sz="1400" b="1" dirty="0">
                <a:solidFill>
                  <a:schemeClr val="tx1"/>
                </a:solidFill>
                <a:latin typeface="メイリオ" panose="020B0604030504040204" pitchFamily="50" charset="-128"/>
                <a:ea typeface="メイリオ" panose="020B0604030504040204" pitchFamily="50" charset="-128"/>
              </a:rPr>
              <a:t>JR</a:t>
            </a:r>
            <a:r>
              <a:rPr lang="ja-JP" altLang="en-US" sz="1400" b="1" dirty="0">
                <a:solidFill>
                  <a:schemeClr val="tx1"/>
                </a:solidFill>
                <a:latin typeface="メイリオ" panose="020B0604030504040204" pitchFamily="50" charset="-128"/>
                <a:ea typeface="メイリオ" panose="020B0604030504040204" pitchFamily="50" charset="-128"/>
              </a:rPr>
              <a:t>松江駅を</a:t>
            </a:r>
            <a:r>
              <a:rPr kumimoji="1" lang="ja-JP" altLang="en-US" sz="1400" b="1" dirty="0">
                <a:solidFill>
                  <a:schemeClr val="tx1"/>
                </a:solidFill>
                <a:latin typeface="メイリオ" panose="020B0604030504040204" pitchFamily="50" charset="-128"/>
                <a:ea typeface="メイリオ" panose="020B0604030504040204" pitchFamily="50" charset="-128"/>
              </a:rPr>
              <a:t> 起点として</a:t>
            </a:r>
            <a:endParaRPr kumimoji="1" lang="en-US" altLang="ja-JP" sz="1400" b="1" dirty="0">
              <a:solidFill>
                <a:schemeClr val="tx1"/>
              </a:solidFill>
              <a:latin typeface="メイリオ" panose="020B0604030504040204" pitchFamily="50" charset="-128"/>
              <a:ea typeface="メイリオ" panose="020B0604030504040204" pitchFamily="50" charset="-128"/>
            </a:endParaRPr>
          </a:p>
          <a:p>
            <a:pPr>
              <a:lnSpc>
                <a:spcPts val="1100"/>
              </a:lnSpc>
            </a:pPr>
            <a:endParaRPr lang="en-US" altLang="ja-JP" sz="1400" b="1" dirty="0">
              <a:solidFill>
                <a:schemeClr val="tx1"/>
              </a:solidFill>
              <a:latin typeface="メイリオ" panose="020B0604030504040204" pitchFamily="50" charset="-128"/>
              <a:ea typeface="メイリオ" panose="020B0604030504040204" pitchFamily="50" charset="-128"/>
            </a:endParaRPr>
          </a:p>
          <a:p>
            <a:pPr>
              <a:lnSpc>
                <a:spcPts val="1100"/>
              </a:lnSpc>
            </a:pPr>
            <a:r>
              <a:rPr kumimoji="1" lang="en-US" altLang="ja-JP" sz="1400" b="1" dirty="0">
                <a:solidFill>
                  <a:schemeClr val="tx1"/>
                </a:solidFill>
                <a:latin typeface="メイリオ" panose="020B0604030504040204" pitchFamily="50" charset="-128"/>
                <a:ea typeface="メイリオ" panose="020B0604030504040204" pitchFamily="50" charset="-128"/>
              </a:rPr>
              <a:t>          </a:t>
            </a:r>
            <a:r>
              <a:rPr kumimoji="1" lang="ja-JP" altLang="en-US" sz="1400" b="1" dirty="0">
                <a:solidFill>
                  <a:schemeClr val="tx1"/>
                </a:solidFill>
                <a:latin typeface="メイリオ" panose="020B0604030504040204" pitchFamily="50" charset="-128"/>
                <a:ea typeface="メイリオ" panose="020B0604030504040204" pitchFamily="50" charset="-128"/>
              </a:rPr>
              <a:t>　  市民の皆様と街美化ウォークを行う</a:t>
            </a:r>
            <a:r>
              <a:rPr lang="ja-JP" altLang="en-US" sz="1400" b="1" dirty="0">
                <a:solidFill>
                  <a:schemeClr val="tx1"/>
                </a:solidFill>
                <a:latin typeface="メイリオ" panose="020B0604030504040204" pitchFamily="50" charset="-128"/>
                <a:ea typeface="メイリオ" panose="020B0604030504040204" pitchFamily="50" charset="-128"/>
              </a:rPr>
              <a:t>こと</a:t>
            </a:r>
            <a:r>
              <a:rPr kumimoji="1" lang="ja-JP" altLang="en-US" sz="1400" b="1" dirty="0">
                <a:solidFill>
                  <a:schemeClr val="tx1"/>
                </a:solidFill>
                <a:latin typeface="メイリオ" panose="020B0604030504040204" pitchFamily="50" charset="-128"/>
                <a:ea typeface="メイリオ" panose="020B0604030504040204" pitchFamily="50" charset="-128"/>
              </a:rPr>
              <a:t>で</a:t>
            </a:r>
            <a:r>
              <a:rPr lang="ja-JP" altLang="en-US" sz="1400" b="1" dirty="0">
                <a:solidFill>
                  <a:schemeClr val="tx1"/>
                </a:solidFill>
                <a:latin typeface="メイリオ" panose="020B0604030504040204" pitchFamily="50" charset="-128"/>
                <a:ea typeface="メイリオ" panose="020B0604030504040204" pitchFamily="50" charset="-128"/>
              </a:rPr>
              <a:t>交流を深める</a:t>
            </a:r>
            <a:r>
              <a:rPr lang="en-US" altLang="ja-JP" sz="1400" b="1" dirty="0">
                <a:solidFill>
                  <a:schemeClr val="tx1"/>
                </a:solidFill>
                <a:latin typeface="メイリオ" panose="020B0604030504040204" pitchFamily="50" charset="-128"/>
                <a:ea typeface="メイリオ" panose="020B0604030504040204" pitchFamily="50" charset="-128"/>
              </a:rPr>
              <a:t>!</a:t>
            </a:r>
            <a:r>
              <a:rPr lang="ja-JP" altLang="en-US" sz="1600" dirty="0">
                <a:solidFill>
                  <a:schemeClr val="tx1"/>
                </a:solidFill>
                <a:latin typeface="メイリオ" panose="020B0604030504040204" pitchFamily="50" charset="-128"/>
                <a:ea typeface="メイリオ" panose="020B0604030504040204" pitchFamily="50" charset="-128"/>
              </a:rPr>
              <a:t>　　</a:t>
            </a:r>
            <a:endParaRPr lang="en-US" altLang="ja-JP" sz="1600" dirty="0">
              <a:solidFill>
                <a:schemeClr val="tx1"/>
              </a:solidFill>
              <a:latin typeface="メイリオ" panose="020B0604030504040204" pitchFamily="50" charset="-128"/>
              <a:ea typeface="メイリオ" panose="020B0604030504040204" pitchFamily="50" charset="-128"/>
            </a:endParaRPr>
          </a:p>
          <a:p>
            <a:pPr>
              <a:lnSpc>
                <a:spcPts val="1000"/>
              </a:lnSpc>
            </a:pPr>
            <a:endParaRPr lang="en-US" altLang="ja-JP" sz="1600" dirty="0">
              <a:solidFill>
                <a:srgbClr val="FF0000"/>
              </a:solidFill>
              <a:latin typeface="HGS創英角ﾎﾟｯﾌﾟ体" pitchFamily="50" charset="-128"/>
              <a:ea typeface="HGS創英角ﾎﾟｯﾌﾟ体" pitchFamily="50" charset="-128"/>
            </a:endParaRPr>
          </a:p>
          <a:p>
            <a:pPr algn="just">
              <a:lnSpc>
                <a:spcPts val="1000"/>
              </a:lnSpc>
            </a:pPr>
            <a:r>
              <a:rPr lang="ja-JP" altLang="en-US" sz="1600" dirty="0">
                <a:solidFill>
                  <a:srgbClr val="FF0000"/>
                </a:solidFill>
                <a:latin typeface="HGS創英角ﾎﾟｯﾌﾟ体" pitchFamily="50" charset="-128"/>
                <a:ea typeface="HGS創英角ﾎﾟｯﾌﾟ体" pitchFamily="50" charset="-128"/>
              </a:rPr>
              <a:t>                </a:t>
            </a:r>
            <a:r>
              <a:rPr lang="ja-JP" altLang="en-US" sz="1600" dirty="0">
                <a:solidFill>
                  <a:schemeClr val="tx1"/>
                </a:solidFill>
                <a:latin typeface="HGS創英角ﾎﾟｯﾌﾟ体" pitchFamily="50" charset="-128"/>
                <a:ea typeface="HGS創英角ﾎﾟｯﾌﾟ体" pitchFamily="50" charset="-128"/>
              </a:rPr>
              <a:t>　</a:t>
            </a:r>
            <a:endParaRPr lang="en-US" altLang="ja-JP" sz="1600" dirty="0">
              <a:solidFill>
                <a:schemeClr val="tx1"/>
              </a:solidFill>
              <a:latin typeface="HGS創英角ﾎﾟｯﾌﾟ体" pitchFamily="50" charset="-128"/>
              <a:ea typeface="HGS創英角ﾎﾟｯﾌﾟ体" pitchFamily="50" charset="-128"/>
            </a:endParaRPr>
          </a:p>
          <a:p>
            <a:pPr>
              <a:lnSpc>
                <a:spcPts val="1000"/>
              </a:lnSpc>
            </a:pPr>
            <a:endParaRPr lang="en-US" altLang="ja-JP" sz="1600" dirty="0">
              <a:solidFill>
                <a:schemeClr val="tx1"/>
              </a:solidFill>
              <a:latin typeface="HGS創英角ﾎﾟｯﾌﾟ体" pitchFamily="50" charset="-128"/>
              <a:ea typeface="HGS創英角ﾎﾟｯﾌﾟ体" pitchFamily="50" charset="-128"/>
            </a:endParaRPr>
          </a:p>
          <a:p>
            <a:pPr>
              <a:lnSpc>
                <a:spcPts val="1000"/>
              </a:lnSpc>
            </a:pPr>
            <a:r>
              <a:rPr lang="ja-JP" altLang="en-US" sz="1600" dirty="0">
                <a:solidFill>
                  <a:schemeClr val="tx1"/>
                </a:solidFill>
                <a:latin typeface="HGS創英角ﾎﾟｯﾌﾟ体" pitchFamily="50" charset="-128"/>
                <a:ea typeface="HGS創英角ﾎﾟｯﾌﾟ体" pitchFamily="50" charset="-128"/>
              </a:rPr>
              <a:t>  </a:t>
            </a:r>
            <a:r>
              <a:rPr lang="ja-JP" altLang="en-US" sz="1600" dirty="0">
                <a:solidFill>
                  <a:schemeClr val="tx1"/>
                </a:solidFill>
                <a:latin typeface="メイリオ" panose="020B0604030504040204" pitchFamily="50" charset="-128"/>
                <a:ea typeface="メイリオ" panose="020B0604030504040204" pitchFamily="50" charset="-128"/>
              </a:rPr>
              <a:t>市民のみなさま（小中学生、幼児含む）</a:t>
            </a:r>
            <a:endParaRPr lang="en-US" altLang="ja-JP" sz="1600" dirty="0">
              <a:solidFill>
                <a:schemeClr val="tx1"/>
              </a:solidFill>
              <a:latin typeface="メイリオ" panose="020B0604030504040204" pitchFamily="50" charset="-128"/>
              <a:ea typeface="メイリオ" panose="020B0604030504040204" pitchFamily="50" charset="-128"/>
            </a:endParaRPr>
          </a:p>
          <a:p>
            <a:pPr>
              <a:lnSpc>
                <a:spcPts val="1000"/>
              </a:lnSpc>
            </a:pPr>
            <a:r>
              <a:rPr lang="en-US" altLang="ja-JP" sz="1600" dirty="0">
                <a:solidFill>
                  <a:schemeClr val="tx1"/>
                </a:solidFill>
                <a:latin typeface="メイリオ" panose="020B0604030504040204" pitchFamily="50" charset="-128"/>
                <a:ea typeface="メイリオ" panose="020B0604030504040204" pitchFamily="50" charset="-128"/>
              </a:rPr>
              <a:t> </a:t>
            </a:r>
            <a:r>
              <a:rPr lang="ja-JP" altLang="en-US" sz="1600" dirty="0">
                <a:solidFill>
                  <a:schemeClr val="tx1"/>
                </a:solidFill>
                <a:latin typeface="メイリオ" panose="020B0604030504040204" pitchFamily="50" charset="-128"/>
                <a:ea typeface="メイリオ" panose="020B0604030504040204" pitchFamily="50" charset="-128"/>
              </a:rPr>
              <a:t>　　　　　　　　　　　</a:t>
            </a:r>
            <a:endParaRPr lang="en-US" altLang="ja-JP" sz="1600" dirty="0">
              <a:solidFill>
                <a:schemeClr val="tx1"/>
              </a:solidFill>
              <a:latin typeface="メイリオ" panose="020B0604030504040204" pitchFamily="50" charset="-128"/>
              <a:ea typeface="メイリオ" panose="020B0604030504040204" pitchFamily="50" charset="-128"/>
            </a:endParaRPr>
          </a:p>
          <a:p>
            <a:pPr>
              <a:lnSpc>
                <a:spcPts val="1000"/>
              </a:lnSpc>
            </a:pPr>
            <a:r>
              <a:rPr lang="en-US" altLang="ja-JP" sz="1600" dirty="0">
                <a:solidFill>
                  <a:schemeClr val="tx1"/>
                </a:solidFill>
                <a:latin typeface="メイリオ" panose="020B0604030504040204" pitchFamily="50" charset="-128"/>
                <a:ea typeface="メイリオ" panose="020B0604030504040204" pitchFamily="50" charset="-128"/>
              </a:rPr>
              <a:t>【</a:t>
            </a:r>
            <a:r>
              <a:rPr lang="ja-JP" altLang="en-US" sz="1600" dirty="0">
                <a:solidFill>
                  <a:schemeClr val="tx1"/>
                </a:solidFill>
                <a:latin typeface="メイリオ" panose="020B0604030504040204" pitchFamily="50" charset="-128"/>
                <a:ea typeface="メイリオ" panose="020B0604030504040204" pitchFamily="50" charset="-128"/>
              </a:rPr>
              <a:t>申込み先</a:t>
            </a:r>
            <a:r>
              <a:rPr lang="en-US" altLang="ja-JP" sz="1600" dirty="0">
                <a:solidFill>
                  <a:schemeClr val="tx1"/>
                </a:solidFill>
                <a:latin typeface="メイリオ" panose="020B0604030504040204" pitchFamily="50" charset="-128"/>
                <a:ea typeface="メイリオ" panose="020B0604030504040204" pitchFamily="50" charset="-128"/>
              </a:rPr>
              <a:t>】</a:t>
            </a:r>
            <a:r>
              <a:rPr lang="ja-JP" altLang="en-US" sz="1600" dirty="0">
                <a:solidFill>
                  <a:schemeClr val="tx1"/>
                </a:solidFill>
                <a:latin typeface="メイリオ" panose="020B0604030504040204" pitchFamily="50" charset="-128"/>
                <a:ea typeface="メイリオ" panose="020B0604030504040204" pitchFamily="50" charset="-128"/>
              </a:rPr>
              <a:t>各公民館、松江市ボランティアセンター </a:t>
            </a:r>
            <a:endParaRPr lang="en-US" altLang="ja-JP" sz="1600" dirty="0">
              <a:solidFill>
                <a:schemeClr val="tx1"/>
              </a:solidFill>
              <a:latin typeface="メイリオ" panose="020B0604030504040204" pitchFamily="50" charset="-128"/>
              <a:ea typeface="メイリオ" panose="020B0604030504040204" pitchFamily="50" charset="-128"/>
            </a:endParaRPr>
          </a:p>
          <a:p>
            <a:pPr>
              <a:lnSpc>
                <a:spcPts val="1000"/>
              </a:lnSpc>
            </a:pPr>
            <a:r>
              <a:rPr lang="en-US" altLang="ja-JP" sz="1600" dirty="0">
                <a:solidFill>
                  <a:schemeClr val="tx1"/>
                </a:solidFill>
                <a:latin typeface="メイリオ" panose="020B0604030504040204" pitchFamily="50" charset="-128"/>
                <a:ea typeface="メイリオ" panose="020B0604030504040204" pitchFamily="50" charset="-128"/>
              </a:rPr>
              <a:t>                             </a:t>
            </a:r>
          </a:p>
          <a:p>
            <a:pPr algn="just">
              <a:lnSpc>
                <a:spcPts val="1000"/>
              </a:lnSpc>
            </a:pPr>
            <a:r>
              <a:rPr lang="en-US" altLang="ja-JP" sz="1600" dirty="0">
                <a:solidFill>
                  <a:schemeClr val="tx1"/>
                </a:solidFill>
                <a:latin typeface="メイリオ" panose="020B0604030504040204" pitchFamily="50" charset="-128"/>
                <a:ea typeface="メイリオ" panose="020B0604030504040204" pitchFamily="50" charset="-128"/>
              </a:rPr>
              <a:t>【</a:t>
            </a:r>
            <a:r>
              <a:rPr lang="ja-JP" altLang="en-US" sz="1600" dirty="0">
                <a:solidFill>
                  <a:schemeClr val="tx1"/>
                </a:solidFill>
                <a:latin typeface="メイリオ" panose="020B0604030504040204" pitchFamily="50" charset="-128"/>
                <a:ea typeface="メイリオ" panose="020B0604030504040204" pitchFamily="50" charset="-128"/>
              </a:rPr>
              <a:t>申込締切</a:t>
            </a:r>
            <a:r>
              <a:rPr lang="en-US" altLang="ja-JP" sz="1600" dirty="0">
                <a:solidFill>
                  <a:schemeClr val="tx1"/>
                </a:solidFill>
                <a:latin typeface="メイリオ" panose="020B0604030504040204" pitchFamily="50" charset="-128"/>
                <a:ea typeface="メイリオ" panose="020B0604030504040204" pitchFamily="50" charset="-128"/>
              </a:rPr>
              <a:t>】</a:t>
            </a:r>
            <a:r>
              <a:rPr lang="ja-JP" altLang="en-US" sz="1600" dirty="0">
                <a:solidFill>
                  <a:schemeClr val="tx1"/>
                </a:solidFill>
                <a:latin typeface="メイリオ" panose="020B0604030504040204" pitchFamily="50" charset="-128"/>
                <a:ea typeface="メイリオ" panose="020B0604030504040204" pitchFamily="50" charset="-128"/>
              </a:rPr>
              <a:t>６月６日（火）</a:t>
            </a:r>
            <a:endParaRPr lang="en-US" altLang="ja-JP" sz="1600" dirty="0">
              <a:solidFill>
                <a:schemeClr val="tx1"/>
              </a:solidFill>
              <a:latin typeface="メイリオ" panose="020B0604030504040204" pitchFamily="50" charset="-128"/>
              <a:ea typeface="メイリオ" panose="020B0604030504040204" pitchFamily="50" charset="-128"/>
            </a:endParaRPr>
          </a:p>
          <a:p>
            <a:pPr algn="just">
              <a:lnSpc>
                <a:spcPts val="1800"/>
              </a:lnSpc>
            </a:pPr>
            <a:r>
              <a:rPr lang="en-US" altLang="ja-JP" sz="1600" dirty="0">
                <a:solidFill>
                  <a:schemeClr val="tx1"/>
                </a:solidFill>
                <a:latin typeface="メイリオ" panose="020B0604030504040204" pitchFamily="50" charset="-128"/>
                <a:ea typeface="メイリオ" panose="020B0604030504040204" pitchFamily="50" charset="-128"/>
              </a:rPr>
              <a:t>【</a:t>
            </a:r>
            <a:r>
              <a:rPr lang="ja-JP" altLang="en-US" sz="1600" dirty="0">
                <a:solidFill>
                  <a:schemeClr val="tx1"/>
                </a:solidFill>
                <a:latin typeface="メイリオ" panose="020B0604030504040204" pitchFamily="50" charset="-128"/>
                <a:ea typeface="メイリオ" panose="020B0604030504040204" pitchFamily="50" charset="-128"/>
              </a:rPr>
              <a:t>留意事項</a:t>
            </a:r>
            <a:r>
              <a:rPr lang="en-US" altLang="ja-JP" sz="1600" dirty="0">
                <a:solidFill>
                  <a:schemeClr val="tx1"/>
                </a:solidFill>
                <a:latin typeface="メイリオ" panose="020B0604030504040204" pitchFamily="50" charset="-128"/>
                <a:ea typeface="メイリオ" panose="020B0604030504040204" pitchFamily="50" charset="-128"/>
              </a:rPr>
              <a:t>】 </a:t>
            </a:r>
            <a:r>
              <a:rPr lang="ja-JP" altLang="en-US" dirty="0">
                <a:solidFill>
                  <a:schemeClr val="tx1"/>
                </a:solidFill>
                <a:latin typeface="メイリオ" panose="020B0604030504040204" pitchFamily="50" charset="-128"/>
                <a:ea typeface="メイリオ" panose="020B0604030504040204" pitchFamily="50" charset="-128"/>
              </a:rPr>
              <a:t>①ボランティア行事用保険に加入します。　</a:t>
            </a:r>
            <a:endParaRPr lang="en-US" altLang="ja-JP" dirty="0">
              <a:solidFill>
                <a:schemeClr val="tx1"/>
              </a:solidFill>
              <a:latin typeface="メイリオ" panose="020B0604030504040204" pitchFamily="50" charset="-128"/>
              <a:ea typeface="メイリオ" panose="020B0604030504040204" pitchFamily="50" charset="-128"/>
            </a:endParaRPr>
          </a:p>
          <a:p>
            <a:pPr algn="just">
              <a:lnSpc>
                <a:spcPts val="1800"/>
              </a:lnSpc>
            </a:pPr>
            <a:r>
              <a:rPr lang="en-US" altLang="ja-JP" dirty="0">
                <a:solidFill>
                  <a:schemeClr val="tx1"/>
                </a:solidFill>
                <a:latin typeface="メイリオ" panose="020B0604030504040204" pitchFamily="50" charset="-128"/>
                <a:ea typeface="メイリオ" panose="020B0604030504040204" pitchFamily="50" charset="-128"/>
              </a:rPr>
              <a:t>                           </a:t>
            </a:r>
            <a:r>
              <a:rPr lang="ja-JP" altLang="en-US" dirty="0">
                <a:solidFill>
                  <a:schemeClr val="tx1"/>
                </a:solidFill>
                <a:latin typeface="メイリオ" panose="020B0604030504040204" pitchFamily="50" charset="-128"/>
                <a:ea typeface="メイリオ" panose="020B0604030504040204" pitchFamily="50" charset="-128"/>
              </a:rPr>
              <a:t>②当日の天候に合わせた服装でご参加ください。</a:t>
            </a:r>
            <a:r>
              <a:rPr lang="ja-JP" altLang="en-US" sz="1600" dirty="0">
                <a:solidFill>
                  <a:schemeClr val="tx1"/>
                </a:solidFill>
                <a:latin typeface="メイリオ" panose="020B0604030504040204" pitchFamily="50" charset="-128"/>
                <a:ea typeface="メイリオ" panose="020B0604030504040204" pitchFamily="50" charset="-128"/>
              </a:rPr>
              <a:t>　　　  </a:t>
            </a:r>
            <a:endParaRPr lang="en-US" altLang="ja-JP" sz="1000" dirty="0">
              <a:solidFill>
                <a:schemeClr val="tx1"/>
              </a:solidFill>
              <a:latin typeface="メイリオ" panose="020B0604030504040204" pitchFamily="50" charset="-128"/>
              <a:ea typeface="メイリオ" panose="020B0604030504040204" pitchFamily="50" charset="-128"/>
            </a:endParaRPr>
          </a:p>
          <a:p>
            <a:pPr>
              <a:lnSpc>
                <a:spcPts val="1000"/>
              </a:lnSpc>
            </a:pPr>
            <a:r>
              <a:rPr lang="ja-JP" altLang="en-US" sz="1600" dirty="0">
                <a:solidFill>
                  <a:schemeClr val="tx1"/>
                </a:solidFill>
                <a:latin typeface="メイリオ" panose="020B0604030504040204" pitchFamily="50" charset="-128"/>
                <a:ea typeface="メイリオ" panose="020B0604030504040204" pitchFamily="50" charset="-128"/>
              </a:rPr>
              <a:t>　</a:t>
            </a:r>
            <a:endParaRPr lang="en-US" altLang="ja-JP" sz="1600" dirty="0">
              <a:solidFill>
                <a:schemeClr val="tx1"/>
              </a:solidFill>
              <a:latin typeface="メイリオ" panose="020B0604030504040204" pitchFamily="50" charset="-128"/>
              <a:ea typeface="メイリオ" panose="020B0604030504040204" pitchFamily="50" charset="-128"/>
            </a:endParaRPr>
          </a:p>
          <a:p>
            <a:pPr>
              <a:lnSpc>
                <a:spcPts val="1000"/>
              </a:lnSpc>
            </a:pPr>
            <a:r>
              <a:rPr lang="ja-JP" altLang="en-US" sz="1600" dirty="0">
                <a:solidFill>
                  <a:schemeClr val="tx1"/>
                </a:solidFill>
                <a:latin typeface="メイリオ" panose="020B0604030504040204" pitchFamily="50" charset="-128"/>
                <a:ea typeface="メイリオ" panose="020B0604030504040204" pitchFamily="50" charset="-128"/>
              </a:rPr>
              <a:t> 　 新型コロナ感染対策として以下のご協力をお願いします。</a:t>
            </a:r>
            <a:endParaRPr lang="en-US" altLang="ja-JP" sz="1600" dirty="0">
              <a:solidFill>
                <a:schemeClr val="tx1"/>
              </a:solidFill>
              <a:latin typeface="メイリオ" panose="020B0604030504040204" pitchFamily="50" charset="-128"/>
              <a:ea typeface="メイリオ" panose="020B0604030504040204" pitchFamily="50" charset="-128"/>
            </a:endParaRPr>
          </a:p>
          <a:p>
            <a:pPr>
              <a:lnSpc>
                <a:spcPts val="800"/>
              </a:lnSpc>
            </a:pPr>
            <a:r>
              <a:rPr lang="ja-JP" altLang="en-US" kern="800" dirty="0">
                <a:solidFill>
                  <a:schemeClr val="tx1"/>
                </a:solidFill>
                <a:latin typeface="メイリオ" panose="020B0604030504040204" pitchFamily="50" charset="-128"/>
                <a:ea typeface="メイリオ" panose="020B0604030504040204" pitchFamily="50" charset="-128"/>
              </a:rPr>
              <a:t>　　　　　</a:t>
            </a:r>
            <a:endParaRPr lang="en-US" altLang="ja-JP" kern="800" dirty="0">
              <a:solidFill>
                <a:schemeClr val="tx1"/>
              </a:solidFill>
              <a:latin typeface="メイリオ" panose="020B0604030504040204" pitchFamily="50" charset="-128"/>
              <a:ea typeface="メイリオ" panose="020B0604030504040204" pitchFamily="50" charset="-128"/>
            </a:endParaRPr>
          </a:p>
          <a:p>
            <a:pPr>
              <a:lnSpc>
                <a:spcPts val="800"/>
              </a:lnSpc>
            </a:pPr>
            <a:r>
              <a:rPr lang="ja-JP" altLang="en-US" kern="800" dirty="0">
                <a:solidFill>
                  <a:schemeClr val="tx1"/>
                </a:solidFill>
                <a:latin typeface="HGP創英ﾌﾟﾚｾﾞﾝｽEB" panose="02020800000000000000" pitchFamily="18" charset="-128"/>
                <a:ea typeface="HGP創英ﾌﾟﾚｾﾞﾝｽEB" panose="02020800000000000000" pitchFamily="18" charset="-128"/>
              </a:rPr>
              <a:t>　　　</a:t>
            </a:r>
            <a:r>
              <a:rPr lang="ja-JP" altLang="en-US" kern="800" dirty="0">
                <a:solidFill>
                  <a:schemeClr val="tx1"/>
                </a:solidFill>
                <a:latin typeface="UD デジタル 教科書体 NK-R" panose="02020400000000000000" pitchFamily="18" charset="-128"/>
                <a:ea typeface="UD デジタル 教科書体 NK-R" panose="02020400000000000000" pitchFamily="18" charset="-128"/>
              </a:rPr>
              <a:t>❖　当日は各自で体調管理のうえご参加ください。</a:t>
            </a:r>
            <a:endParaRPr lang="en-US" altLang="ja-JP" kern="800" dirty="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800"/>
              </a:lnSpc>
            </a:pPr>
            <a:endParaRPr lang="en-US" altLang="ja-JP" kern="800" dirty="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800"/>
              </a:lnSpc>
            </a:pPr>
            <a:r>
              <a:rPr lang="ja-JP" altLang="en-US" kern="800" dirty="0">
                <a:solidFill>
                  <a:schemeClr val="tx1"/>
                </a:solidFill>
                <a:latin typeface="UD デジタル 教科書体 NK-R" panose="02020400000000000000" pitchFamily="18" charset="-128"/>
                <a:ea typeface="UD デジタル 教科書体 NK-R" panose="02020400000000000000" pitchFamily="18" charset="-128"/>
              </a:rPr>
              <a:t>　　　　❖　マスクの着用は推奨はしますが各自でご判断ください。</a:t>
            </a:r>
            <a:endParaRPr lang="en-US" altLang="ja-JP" kern="800" dirty="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800"/>
              </a:lnSpc>
            </a:pPr>
            <a:endParaRPr lang="en-US" altLang="ja-JP" kern="800" dirty="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800"/>
              </a:lnSpc>
            </a:pPr>
            <a:r>
              <a:rPr lang="ja-JP" altLang="en-US" kern="800" dirty="0">
                <a:solidFill>
                  <a:schemeClr val="tx1"/>
                </a:solidFill>
                <a:latin typeface="UD デジタル 教科書体 NK-R" panose="02020400000000000000" pitchFamily="18" charset="-128"/>
                <a:ea typeface="UD デジタル 教科書体 NK-R" panose="02020400000000000000" pitchFamily="18" charset="-128"/>
              </a:rPr>
              <a:t>　　　　❖　受付時、ウオーキング中は密を避けた行動にご配慮ください。</a:t>
            </a:r>
          </a:p>
          <a:p>
            <a:pPr>
              <a:lnSpc>
                <a:spcPts val="800"/>
              </a:lnSpc>
            </a:pPr>
            <a:r>
              <a:rPr lang="ja-JP" altLang="en-US" kern="800" dirty="0">
                <a:solidFill>
                  <a:schemeClr val="tx1"/>
                </a:solidFill>
                <a:latin typeface="UD デジタル 教科書体 NK-R" panose="02020400000000000000" pitchFamily="18" charset="-128"/>
                <a:ea typeface="UD デジタル 教科書体 NK-R" panose="02020400000000000000" pitchFamily="18" charset="-128"/>
              </a:rPr>
              <a:t>　</a:t>
            </a:r>
          </a:p>
          <a:p>
            <a:pPr>
              <a:lnSpc>
                <a:spcPts val="800"/>
              </a:lnSpc>
            </a:pPr>
            <a:r>
              <a:rPr lang="ja-JP" altLang="en-US" kern="800" dirty="0">
                <a:solidFill>
                  <a:schemeClr val="tx1"/>
                </a:solidFill>
                <a:latin typeface="UD デジタル 教科書体 NK-R" panose="02020400000000000000" pitchFamily="18" charset="-128"/>
                <a:ea typeface="UD デジタル 教科書体 NK-R" panose="02020400000000000000" pitchFamily="18" charset="-128"/>
              </a:rPr>
              <a:t>　　　　❖　参加お申し込み時に、名簿作成のため</a:t>
            </a:r>
            <a:r>
              <a:rPr lang="en-US" altLang="zh-TW" kern="800" dirty="0">
                <a:solidFill>
                  <a:schemeClr val="tx1"/>
                </a:solidFill>
                <a:latin typeface="UD デジタル 教科書体 NK-R" panose="02020400000000000000" pitchFamily="18" charset="-128"/>
                <a:ea typeface="UD デジタル 教科書体 NK-R" panose="02020400000000000000" pitchFamily="18" charset="-128"/>
              </a:rPr>
              <a:t>(</a:t>
            </a:r>
            <a:r>
              <a:rPr lang="zh-TW" altLang="en-US" kern="800" dirty="0">
                <a:solidFill>
                  <a:schemeClr val="tx1"/>
                </a:solidFill>
                <a:latin typeface="UD デジタル 教科書体 NK-R" panose="02020400000000000000" pitchFamily="18" charset="-128"/>
                <a:ea typeface="UD デジタル 教科書体 NK-R" panose="02020400000000000000" pitchFamily="18" charset="-128"/>
              </a:rPr>
              <a:t>氏名</a:t>
            </a:r>
            <a:r>
              <a:rPr lang="ja-JP" altLang="en-US" kern="800" dirty="0">
                <a:solidFill>
                  <a:schemeClr val="tx1"/>
                </a:solidFill>
                <a:latin typeface="UD デジタル 教科書体 NK-R" panose="02020400000000000000" pitchFamily="18" charset="-128"/>
                <a:ea typeface="UD デジタル 教科書体 NK-R" panose="02020400000000000000" pitchFamily="18" charset="-128"/>
              </a:rPr>
              <a:t>・</a:t>
            </a:r>
            <a:r>
              <a:rPr lang="zh-TW" altLang="en-US" kern="800" dirty="0">
                <a:solidFill>
                  <a:schemeClr val="tx1"/>
                </a:solidFill>
                <a:latin typeface="UD デジタル 教科書体 NK-R" panose="02020400000000000000" pitchFamily="18" charset="-128"/>
                <a:ea typeface="UD デジタル 教科書体 NK-R" panose="02020400000000000000" pitchFamily="18" charset="-128"/>
              </a:rPr>
              <a:t>住所</a:t>
            </a:r>
            <a:r>
              <a:rPr lang="ja-JP" altLang="en-US" kern="800" dirty="0">
                <a:solidFill>
                  <a:schemeClr val="tx1"/>
                </a:solidFill>
                <a:latin typeface="UD デジタル 教科書体 NK-R" panose="02020400000000000000" pitchFamily="18" charset="-128"/>
                <a:ea typeface="UD デジタル 教科書体 NK-R" panose="02020400000000000000" pitchFamily="18" charset="-128"/>
              </a:rPr>
              <a:t>・</a:t>
            </a:r>
            <a:r>
              <a:rPr lang="zh-TW" altLang="en-US" kern="800" dirty="0">
                <a:solidFill>
                  <a:schemeClr val="tx1"/>
                </a:solidFill>
                <a:latin typeface="UD デジタル 教科書体 NK-R" panose="02020400000000000000" pitchFamily="18" charset="-128"/>
                <a:ea typeface="UD デジタル 教科書体 NK-R" panose="02020400000000000000" pitchFamily="18" charset="-128"/>
              </a:rPr>
              <a:t>連絡先電話番号</a:t>
            </a:r>
            <a:r>
              <a:rPr lang="en-US" altLang="zh-TW" kern="800" dirty="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kern="800" dirty="0">
                <a:solidFill>
                  <a:schemeClr val="tx1"/>
                </a:solidFill>
                <a:latin typeface="UD デジタル 教科書体 NK-R" panose="02020400000000000000" pitchFamily="18" charset="-128"/>
                <a:ea typeface="UD デジタル 教科書体 NK-R" panose="02020400000000000000" pitchFamily="18" charset="-128"/>
              </a:rPr>
              <a:t>お知らせをお願いします。</a:t>
            </a:r>
            <a:endParaRPr lang="en-US" altLang="ja-JP" kern="800" dirty="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800"/>
              </a:lnSpc>
            </a:pPr>
            <a:endParaRPr lang="en-US" altLang="ja-JP" kern="800" dirty="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800"/>
              </a:lnSpc>
            </a:pPr>
            <a:r>
              <a:rPr lang="ja-JP" altLang="en-US" kern="800" dirty="0">
                <a:solidFill>
                  <a:schemeClr val="tx1"/>
                </a:solidFill>
                <a:latin typeface="UD デジタル 教科書体 NK-R" panose="02020400000000000000" pitchFamily="18" charset="-128"/>
                <a:ea typeface="UD デジタル 教科書体 NK-R" panose="02020400000000000000" pitchFamily="18" charset="-128"/>
              </a:rPr>
              <a:t>　　　　❖　新型コロナウイルス感染症の状況により中止とする場合があります。</a:t>
            </a:r>
            <a:endParaRPr lang="en-US" altLang="ja-JP" kern="800" dirty="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800"/>
              </a:lnSpc>
            </a:pPr>
            <a:endParaRPr lang="ja-JP" altLang="en-US" dirty="0">
              <a:solidFill>
                <a:schemeClr val="tx1"/>
              </a:solidFill>
              <a:latin typeface="UD デジタル 教科書体 NK-B" panose="02020700000000000000" pitchFamily="18" charset="-128"/>
              <a:ea typeface="UD デジタル 教科書体 NK-B" panose="02020700000000000000" pitchFamily="18" charset="-128"/>
            </a:endParaRPr>
          </a:p>
          <a:p>
            <a:pPr>
              <a:lnSpc>
                <a:spcPts val="800"/>
              </a:lnSpc>
            </a:pPr>
            <a:endParaRPr lang="en-US" altLang="ja-JP" dirty="0">
              <a:solidFill>
                <a:schemeClr val="tx1"/>
              </a:solidFill>
              <a:latin typeface="HGP創英ﾌﾟﾚｾﾞﾝｽEB" panose="02020800000000000000" pitchFamily="18" charset="-128"/>
              <a:ea typeface="HGP創英ﾌﾟﾚｾﾞﾝｽEB" panose="02020800000000000000" pitchFamily="18" charset="-128"/>
            </a:endParaRPr>
          </a:p>
          <a:p>
            <a:pPr>
              <a:lnSpc>
                <a:spcPts val="1000"/>
              </a:lnSpc>
            </a:pPr>
            <a:r>
              <a:rPr lang="en-US" altLang="ja-JP" dirty="0">
                <a:solidFill>
                  <a:schemeClr val="tx1"/>
                </a:solidFill>
                <a:latin typeface="HGP創英ﾌﾟﾚｾﾞﾝｽEB" panose="02020800000000000000" pitchFamily="18" charset="-128"/>
                <a:ea typeface="HGP創英ﾌﾟﾚｾﾞﾝｽEB" panose="02020800000000000000" pitchFamily="18" charset="-128"/>
              </a:rPr>
              <a:t>  </a:t>
            </a:r>
            <a:endParaRPr lang="ja-JP" altLang="en-US" dirty="0">
              <a:solidFill>
                <a:schemeClr val="tx1"/>
              </a:solidFill>
              <a:latin typeface="HGP創英ﾌﾟﾚｾﾞﾝｽEB" panose="02020800000000000000" pitchFamily="18" charset="-128"/>
              <a:ea typeface="HGP創英ﾌﾟﾚｾﾞﾝｽEB" panose="02020800000000000000" pitchFamily="18" charset="-128"/>
            </a:endParaRPr>
          </a:p>
        </p:txBody>
      </p:sp>
      <p:pic>
        <p:nvPicPr>
          <p:cNvPr id="7" name="図 6">
            <a:extLst>
              <a:ext uri="{FF2B5EF4-FFF2-40B4-BE49-F238E27FC236}">
                <a16:creationId xmlns:a16="http://schemas.microsoft.com/office/drawing/2014/main" id="{ABC34BD3-FBA8-4D6B-BEF5-B6E2B9D89CAD}"/>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260248" y="1152413"/>
            <a:ext cx="1512568" cy="1008279"/>
          </a:xfrm>
          <a:prstGeom prst="rect">
            <a:avLst/>
          </a:prstGeom>
          <a:ln>
            <a:noFill/>
          </a:ln>
          <a:effectLst>
            <a:softEdge rad="112500"/>
          </a:effectLst>
        </p:spPr>
      </p:pic>
      <p:sp>
        <p:nvSpPr>
          <p:cNvPr id="24" name="円/楕円 23"/>
          <p:cNvSpPr/>
          <p:nvPr/>
        </p:nvSpPr>
        <p:spPr>
          <a:xfrm>
            <a:off x="261140" y="565969"/>
            <a:ext cx="6480719" cy="792088"/>
          </a:xfrm>
          <a:prstGeom prst="ellips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ja-JP" altLang="en-US"/>
          </a:p>
        </p:txBody>
      </p:sp>
      <p:sp>
        <p:nvSpPr>
          <p:cNvPr id="4" name="テキスト ボックス 3"/>
          <p:cNvSpPr txBox="1"/>
          <p:nvPr/>
        </p:nvSpPr>
        <p:spPr>
          <a:xfrm>
            <a:off x="-41548" y="155344"/>
            <a:ext cx="4581128" cy="461665"/>
          </a:xfrm>
          <a:prstGeom prst="rect">
            <a:avLst/>
          </a:prstGeom>
          <a:noFill/>
        </p:spPr>
        <p:txBody>
          <a:bodyPr wrap="square" rtlCol="0">
            <a:spAutoFit/>
          </a:bodyPr>
          <a:lstStyle/>
          <a:p>
            <a:pPr algn="ctr"/>
            <a:r>
              <a:rPr lang="ja-JP" altLang="en-US" sz="2400" spc="-130" dirty="0">
                <a:ln>
                  <a:solidFill>
                    <a:srgbClr val="7030A0"/>
                  </a:solidFill>
                </a:ln>
                <a:latin typeface="UD デジタル 教科書体 NK-B" panose="02020700000000000000" pitchFamily="18" charset="-128"/>
                <a:ea typeface="UD デジタル 教科書体 NK-B" panose="02020700000000000000" pitchFamily="18" charset="-128"/>
              </a:rPr>
              <a:t>わたしにもできる「おもてなし」</a:t>
            </a:r>
            <a:endParaRPr kumimoji="1" lang="ja-JP" altLang="en-US" sz="2400" spc="-130" dirty="0">
              <a:ln>
                <a:solidFill>
                  <a:srgbClr val="7030A0"/>
                </a:solidFill>
              </a:ln>
              <a:latin typeface="UD デジタル 教科書体 NK-B" panose="02020700000000000000" pitchFamily="18" charset="-128"/>
              <a:ea typeface="UD デジタル 教科書体 NK-B" panose="02020700000000000000" pitchFamily="18" charset="-128"/>
            </a:endParaRPr>
          </a:p>
        </p:txBody>
      </p:sp>
      <p:graphicFrame>
        <p:nvGraphicFramePr>
          <p:cNvPr id="5" name="表 4"/>
          <p:cNvGraphicFramePr>
            <a:graphicFrameLocks noGrp="1"/>
          </p:cNvGraphicFramePr>
          <p:nvPr>
            <p:extLst>
              <p:ext uri="{D42A27DB-BD31-4B8C-83A1-F6EECF244321}">
                <p14:modId xmlns:p14="http://schemas.microsoft.com/office/powerpoint/2010/main" val="3571826727"/>
              </p:ext>
            </p:extLst>
          </p:nvPr>
        </p:nvGraphicFramePr>
        <p:xfrm>
          <a:off x="235087" y="8030805"/>
          <a:ext cx="6506772" cy="1542889"/>
        </p:xfrm>
        <a:graphic>
          <a:graphicData uri="http://schemas.openxmlformats.org/drawingml/2006/table">
            <a:tbl>
              <a:tblPr firstRow="1" bandRow="1">
                <a:tableStyleId>{5C22544A-7EE6-4342-B048-85BDC9FD1C3A}</a:tableStyleId>
              </a:tblPr>
              <a:tblGrid>
                <a:gridCol w="2476647">
                  <a:extLst>
                    <a:ext uri="{9D8B030D-6E8A-4147-A177-3AD203B41FA5}">
                      <a16:colId xmlns:a16="http://schemas.microsoft.com/office/drawing/2014/main" val="20000"/>
                    </a:ext>
                  </a:extLst>
                </a:gridCol>
                <a:gridCol w="4030125">
                  <a:extLst>
                    <a:ext uri="{9D8B030D-6E8A-4147-A177-3AD203B41FA5}">
                      <a16:colId xmlns:a16="http://schemas.microsoft.com/office/drawing/2014/main" val="20001"/>
                    </a:ext>
                  </a:extLst>
                </a:gridCol>
              </a:tblGrid>
              <a:tr h="0">
                <a:tc gridSpan="2">
                  <a:txBody>
                    <a:bodyPr/>
                    <a:lstStyle/>
                    <a:p>
                      <a:r>
                        <a:rPr kumimoji="1" lang="ja-JP" altLang="en-US" sz="1800" dirty="0">
                          <a:solidFill>
                            <a:sysClr val="windowText" lastClr="000000"/>
                          </a:solidFill>
                          <a:latin typeface="メイリオ" pitchFamily="50" charset="-128"/>
                          <a:ea typeface="メイリオ" pitchFamily="50" charset="-128"/>
                          <a:cs typeface="メイリオ" pitchFamily="50" charset="-128"/>
                        </a:rPr>
                        <a:t>申込用紙</a:t>
                      </a:r>
                      <a:r>
                        <a:rPr kumimoji="1" lang="ja-JP" altLang="en-US" sz="1600" dirty="0">
                          <a:solidFill>
                            <a:sysClr val="windowText" lastClr="000000"/>
                          </a:solidFill>
                          <a:latin typeface="メイリオ" pitchFamily="50" charset="-128"/>
                          <a:ea typeface="メイリオ" pitchFamily="50" charset="-128"/>
                          <a:cs typeface="メイリオ" pitchFamily="50" charset="-128"/>
                        </a:rPr>
                        <a:t>                                                     〆切</a:t>
                      </a:r>
                      <a:r>
                        <a:rPr kumimoji="1" lang="en-US" altLang="ja-JP" sz="1600" dirty="0">
                          <a:solidFill>
                            <a:sysClr val="windowText" lastClr="000000"/>
                          </a:solidFill>
                          <a:latin typeface="メイリオ" pitchFamily="50" charset="-128"/>
                          <a:ea typeface="メイリオ" pitchFamily="50" charset="-128"/>
                          <a:cs typeface="メイリオ" pitchFamily="50" charset="-128"/>
                        </a:rPr>
                        <a:t>6</a:t>
                      </a:r>
                      <a:r>
                        <a:rPr kumimoji="1" lang="ja-JP" altLang="en-US" sz="1600" dirty="0">
                          <a:solidFill>
                            <a:sysClr val="windowText" lastClr="000000"/>
                          </a:solidFill>
                          <a:latin typeface="メイリオ" pitchFamily="50" charset="-128"/>
                          <a:ea typeface="メイリオ" pitchFamily="50" charset="-128"/>
                          <a:cs typeface="メイリオ" pitchFamily="50" charset="-128"/>
                        </a:rPr>
                        <a:t>月</a:t>
                      </a:r>
                      <a:r>
                        <a:rPr kumimoji="1" lang="en-US" altLang="ja-JP" sz="1600" dirty="0">
                          <a:solidFill>
                            <a:sysClr val="windowText" lastClr="000000"/>
                          </a:solidFill>
                          <a:latin typeface="メイリオ" pitchFamily="50" charset="-128"/>
                          <a:ea typeface="メイリオ" pitchFamily="50" charset="-128"/>
                          <a:cs typeface="メイリオ" pitchFamily="50" charset="-128"/>
                        </a:rPr>
                        <a:t>6</a:t>
                      </a:r>
                      <a:r>
                        <a:rPr kumimoji="1" lang="ja-JP" altLang="en-US" sz="1600" dirty="0">
                          <a:solidFill>
                            <a:sysClr val="windowText" lastClr="000000"/>
                          </a:solidFill>
                          <a:latin typeface="メイリオ" pitchFamily="50" charset="-128"/>
                          <a:ea typeface="メイリオ" pitchFamily="50" charset="-128"/>
                          <a:cs typeface="メイリオ" pitchFamily="50" charset="-128"/>
                        </a:rPr>
                        <a:t>日</a:t>
                      </a:r>
                      <a:r>
                        <a:rPr kumimoji="1" lang="en-US" altLang="ja-JP" sz="1600" dirty="0">
                          <a:solidFill>
                            <a:sysClr val="windowText" lastClr="000000"/>
                          </a:solidFill>
                          <a:latin typeface="メイリオ" pitchFamily="50" charset="-128"/>
                          <a:ea typeface="メイリオ" pitchFamily="50" charset="-128"/>
                          <a:cs typeface="メイリオ" pitchFamily="50" charset="-128"/>
                        </a:rPr>
                        <a:t>(</a:t>
                      </a:r>
                      <a:r>
                        <a:rPr kumimoji="1" lang="ja-JP" altLang="en-US" sz="1600" dirty="0">
                          <a:solidFill>
                            <a:sysClr val="windowText" lastClr="000000"/>
                          </a:solidFill>
                          <a:latin typeface="メイリオ" pitchFamily="50" charset="-128"/>
                          <a:ea typeface="メイリオ" pitchFamily="50" charset="-128"/>
                          <a:cs typeface="メイリオ" pitchFamily="50" charset="-128"/>
                        </a:rPr>
                        <a:t>火</a:t>
                      </a:r>
                      <a:r>
                        <a:rPr kumimoji="1" lang="en-US" altLang="ja-JP" sz="1600" dirty="0">
                          <a:solidFill>
                            <a:sysClr val="windowText" lastClr="000000"/>
                          </a:solidFill>
                          <a:latin typeface="メイリオ" pitchFamily="50" charset="-128"/>
                          <a:ea typeface="メイリオ" pitchFamily="50" charset="-128"/>
                          <a:cs typeface="メイリオ" pitchFamily="50" charset="-128"/>
                        </a:rPr>
                        <a:t>)</a:t>
                      </a:r>
                      <a:endParaRPr kumimoji="1" lang="ja-JP" altLang="en-US" sz="1600" dirty="0">
                        <a:solidFill>
                          <a:sysClr val="windowText" lastClr="000000"/>
                        </a:solidFill>
                        <a:latin typeface="メイリオ" pitchFamily="50" charset="-128"/>
                        <a:ea typeface="メイリオ" pitchFamily="50" charset="-128"/>
                        <a:cs typeface="メイリオ"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000" dirty="0">
                        <a:solidFill>
                          <a:sysClr val="windowText" lastClr="000000"/>
                        </a:solidFill>
                        <a:latin typeface="メイリオ" pitchFamily="50" charset="-128"/>
                        <a:ea typeface="メイリオ" pitchFamily="50" charset="-128"/>
                        <a:cs typeface="メイリオ"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570344">
                <a:tc>
                  <a:txBody>
                    <a:bodyPr/>
                    <a:lstStyle/>
                    <a:p>
                      <a:r>
                        <a:rPr kumimoji="1" lang="ja-JP" altLang="en-US" sz="1000" dirty="0">
                          <a:solidFill>
                            <a:sysClr val="windowText" lastClr="000000"/>
                          </a:solidFill>
                          <a:latin typeface="UD デジタル 教科書体 NK-B" panose="02020700000000000000" pitchFamily="18" charset="-128"/>
                          <a:ea typeface="UD デジタル 教科書体 NK-B" panose="02020700000000000000" pitchFamily="18" charset="-128"/>
                          <a:cs typeface="メイリオ" pitchFamily="50" charset="-128"/>
                        </a:rPr>
                        <a:t>氏名</a:t>
                      </a:r>
                      <a:endParaRPr kumimoji="1" lang="en-US" altLang="ja-JP" sz="1000" dirty="0">
                        <a:solidFill>
                          <a:sysClr val="windowText" lastClr="000000"/>
                        </a:solidFill>
                        <a:latin typeface="UD デジタル 教科書体 NK-B" panose="02020700000000000000" pitchFamily="18" charset="-128"/>
                        <a:ea typeface="UD デジタル 教科書体 NK-B" panose="02020700000000000000" pitchFamily="18" charset="-128"/>
                        <a:cs typeface="メイリオ" pitchFamily="50" charset="-128"/>
                      </a:endParaRPr>
                    </a:p>
                    <a:p>
                      <a:endParaRPr kumimoji="1" lang="en-US" altLang="ja-JP" sz="1000" dirty="0">
                        <a:solidFill>
                          <a:sysClr val="windowText" lastClr="000000"/>
                        </a:solidFill>
                        <a:latin typeface="UD デジタル 教科書体 NK-B" panose="02020700000000000000" pitchFamily="18" charset="-128"/>
                        <a:ea typeface="UD デジタル 教科書体 NK-B" panose="02020700000000000000" pitchFamily="18" charset="-128"/>
                        <a:cs typeface="メイリオ" pitchFamily="50" charset="-128"/>
                      </a:endParaRPr>
                    </a:p>
                    <a:p>
                      <a:endParaRPr kumimoji="1" lang="ja-JP" altLang="en-US" sz="1000" dirty="0">
                        <a:solidFill>
                          <a:sysClr val="windowText" lastClr="000000"/>
                        </a:solidFill>
                        <a:latin typeface="UD デジタル 教科書体 NK-B" panose="02020700000000000000" pitchFamily="18" charset="-128"/>
                        <a:ea typeface="UD デジタル 教科書体 NK-B" panose="02020700000000000000" pitchFamily="18" charset="-128"/>
                        <a:cs typeface="メイリオ"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000" dirty="0">
                          <a:solidFill>
                            <a:sysClr val="windowText" lastClr="000000"/>
                          </a:solidFill>
                          <a:latin typeface="UD デジタル 教科書体 NK-B" panose="02020700000000000000" pitchFamily="18" charset="-128"/>
                          <a:ea typeface="UD デジタル 教科書体 NK-B" panose="02020700000000000000" pitchFamily="18" charset="-128"/>
                          <a:cs typeface="メイリオ" pitchFamily="50" charset="-128"/>
                        </a:rPr>
                        <a:t>住所・電話番号　</a:t>
                      </a:r>
                      <a:r>
                        <a:rPr kumimoji="1" lang="en-US" altLang="ja-JP" sz="1000" dirty="0">
                          <a:solidFill>
                            <a:sysClr val="windowText" lastClr="000000"/>
                          </a:solidFill>
                          <a:latin typeface="UD デジタル 教科書体 NK-B" panose="02020700000000000000" pitchFamily="18" charset="-128"/>
                          <a:ea typeface="UD デジタル 教科書体 NK-B" panose="02020700000000000000" pitchFamily="18" charset="-128"/>
                          <a:cs typeface="メイリオ" pitchFamily="50" charset="-128"/>
                        </a:rPr>
                        <a:t>※</a:t>
                      </a:r>
                      <a:r>
                        <a:rPr kumimoji="1" lang="ja-JP" altLang="en-US" sz="1000" dirty="0">
                          <a:solidFill>
                            <a:sysClr val="windowText" lastClr="000000"/>
                          </a:solidFill>
                          <a:latin typeface="UD デジタル 教科書体 NK-B" panose="02020700000000000000" pitchFamily="18" charset="-128"/>
                          <a:ea typeface="UD デジタル 教科書体 NK-B" panose="02020700000000000000" pitchFamily="18" charset="-128"/>
                          <a:cs typeface="メイリオ" pitchFamily="50" charset="-128"/>
                        </a:rPr>
                        <a:t>中止の連絡をさせていただく場合があります</a:t>
                      </a:r>
                      <a:endParaRPr kumimoji="1" lang="en-US" altLang="ja-JP" sz="1000" dirty="0">
                        <a:solidFill>
                          <a:sysClr val="windowText" lastClr="000000"/>
                        </a:solidFill>
                        <a:latin typeface="UD デジタル 教科書体 NK-B" panose="02020700000000000000" pitchFamily="18" charset="-128"/>
                        <a:ea typeface="UD デジタル 教科書体 NK-B" panose="02020700000000000000" pitchFamily="18" charset="-128"/>
                        <a:cs typeface="メイリオ" pitchFamily="50" charset="-128"/>
                      </a:endParaRPr>
                    </a:p>
                    <a:p>
                      <a:endParaRPr kumimoji="1" lang="en-US" altLang="ja-JP" sz="1000" dirty="0">
                        <a:solidFill>
                          <a:sysClr val="windowText" lastClr="000000"/>
                        </a:solidFill>
                        <a:latin typeface="UD デジタル 教科書体 NK-B" panose="02020700000000000000" pitchFamily="18" charset="-128"/>
                        <a:ea typeface="UD デジタル 教科書体 NK-B" panose="02020700000000000000" pitchFamily="18" charset="-128"/>
                        <a:cs typeface="メイリオ" pitchFamily="50" charset="-128"/>
                      </a:endParaRPr>
                    </a:p>
                    <a:p>
                      <a:r>
                        <a:rPr kumimoji="1" lang="ja-JP" altLang="en-US" sz="1000" dirty="0">
                          <a:solidFill>
                            <a:sysClr val="windowText" lastClr="000000"/>
                          </a:solidFill>
                          <a:latin typeface="UD デジタル 教科書体 NK-B" panose="02020700000000000000" pitchFamily="18" charset="-128"/>
                          <a:ea typeface="UD デジタル 教科書体 NK-B" panose="02020700000000000000" pitchFamily="18" charset="-128"/>
                          <a:cs typeface="メイリオ" pitchFamily="50" charset="-128"/>
                        </a:rPr>
                        <a:t>住所　　　　　　　　　　　　　　　　　　　　　　　　　　　☎</a:t>
                      </a:r>
                      <a:endParaRPr kumimoji="1" lang="en-US" altLang="ja-JP" sz="1000" dirty="0">
                        <a:solidFill>
                          <a:sysClr val="windowText" lastClr="000000"/>
                        </a:solidFill>
                        <a:latin typeface="UD デジタル 教科書体 NK-B" panose="02020700000000000000" pitchFamily="18" charset="-128"/>
                        <a:ea typeface="UD デジタル 教科書体 NK-B" panose="02020700000000000000" pitchFamily="18" charset="-128"/>
                        <a:cs typeface="メイリオ"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606785">
                <a:tc>
                  <a:txBody>
                    <a:bodyPr/>
                    <a:lstStyle/>
                    <a:p>
                      <a:pPr algn="ctr"/>
                      <a:r>
                        <a:rPr kumimoji="1" lang="ja-JP" altLang="en-US" sz="1200" dirty="0">
                          <a:solidFill>
                            <a:sysClr val="windowText" lastClr="000000"/>
                          </a:solidFill>
                          <a:latin typeface="UD デジタル 教科書体 NK-B" panose="02020700000000000000" pitchFamily="18" charset="-128"/>
                          <a:ea typeface="UD デジタル 教科書体 NK-B" panose="02020700000000000000" pitchFamily="18" charset="-128"/>
                          <a:cs typeface="メイリオ" pitchFamily="50" charset="-128"/>
                        </a:rPr>
                        <a:t>出発希望公民館、出発地を</a:t>
                      </a:r>
                      <a:endParaRPr kumimoji="1" lang="en-US" altLang="ja-JP" sz="1200" dirty="0">
                        <a:solidFill>
                          <a:sysClr val="windowText" lastClr="000000"/>
                        </a:solidFill>
                        <a:latin typeface="UD デジタル 教科書体 NK-B" panose="02020700000000000000" pitchFamily="18" charset="-128"/>
                        <a:ea typeface="UD デジタル 教科書体 NK-B" panose="02020700000000000000" pitchFamily="18" charset="-128"/>
                        <a:cs typeface="メイリオ" pitchFamily="50" charset="-128"/>
                      </a:endParaRPr>
                    </a:p>
                    <a:p>
                      <a:pPr algn="ctr"/>
                      <a:r>
                        <a:rPr kumimoji="1" lang="ja-JP" altLang="en-US" sz="1400" dirty="0">
                          <a:solidFill>
                            <a:sysClr val="windowText" lastClr="000000"/>
                          </a:solidFill>
                          <a:latin typeface="UD デジタル 教科書体 NK-B" panose="02020700000000000000" pitchFamily="18" charset="-128"/>
                          <a:ea typeface="UD デジタル 教科書体 NK-B" panose="02020700000000000000" pitchFamily="18" charset="-128"/>
                          <a:cs typeface="メイリオ" pitchFamily="50" charset="-128"/>
                        </a:rPr>
                        <a:t>　　○</a:t>
                      </a:r>
                      <a:r>
                        <a:rPr kumimoji="1" lang="ja-JP" altLang="en-US" sz="1200" dirty="0">
                          <a:solidFill>
                            <a:sysClr val="windowText" lastClr="000000"/>
                          </a:solidFill>
                          <a:latin typeface="UD デジタル 教科書体 NK-B" panose="02020700000000000000" pitchFamily="18" charset="-128"/>
                          <a:ea typeface="UD デジタル 教科書体 NK-B" panose="02020700000000000000" pitchFamily="18" charset="-128"/>
                          <a:cs typeface="メイリオ" pitchFamily="50" charset="-128"/>
                        </a:rPr>
                        <a:t>で囲んで下さい。</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dirty="0">
                          <a:solidFill>
                            <a:sysClr val="windowText" lastClr="000000"/>
                          </a:solidFill>
                          <a:latin typeface="UD デジタル 教科書体 NK-B" panose="02020700000000000000" pitchFamily="18" charset="-128"/>
                          <a:ea typeface="UD デジタル 教科書体 NK-B" panose="02020700000000000000" pitchFamily="18" charset="-128"/>
                          <a:cs typeface="メイリオ" pitchFamily="50" charset="-128"/>
                        </a:rPr>
                        <a:t>城東 ・ 城西 ・ 城北 ・ 法吉 ・ </a:t>
                      </a:r>
                      <a:r>
                        <a:rPr kumimoji="1" lang="en-US" altLang="ja-JP" sz="1400" dirty="0">
                          <a:solidFill>
                            <a:sysClr val="windowText" lastClr="000000"/>
                          </a:solidFill>
                          <a:latin typeface="UD デジタル 教科書体 NK-B" panose="02020700000000000000" pitchFamily="18" charset="-128"/>
                          <a:ea typeface="UD デジタル 教科書体 NK-B" panose="02020700000000000000" pitchFamily="18" charset="-128"/>
                          <a:cs typeface="メイリオ" pitchFamily="50" charset="-128"/>
                        </a:rPr>
                        <a:t>JR</a:t>
                      </a:r>
                      <a:r>
                        <a:rPr kumimoji="1" lang="ja-JP" altLang="en-US" sz="1400" dirty="0">
                          <a:solidFill>
                            <a:sysClr val="windowText" lastClr="000000"/>
                          </a:solidFill>
                          <a:latin typeface="UD デジタル 教科書体 NK-B" panose="02020700000000000000" pitchFamily="18" charset="-128"/>
                          <a:ea typeface="UD デジタル 教科書体 NK-B" panose="02020700000000000000" pitchFamily="18" charset="-128"/>
                          <a:cs typeface="メイリオ" pitchFamily="50" charset="-128"/>
                        </a:rPr>
                        <a:t>松江駅</a:t>
                      </a:r>
                      <a:endParaRPr kumimoji="1" lang="en-US" altLang="ja-JP" sz="1400" dirty="0">
                        <a:solidFill>
                          <a:sysClr val="windowText" lastClr="000000"/>
                        </a:solidFill>
                        <a:latin typeface="UD デジタル 教科書体 NK-B" panose="02020700000000000000" pitchFamily="18" charset="-128"/>
                        <a:ea typeface="UD デジタル 教科書体 NK-B" panose="02020700000000000000" pitchFamily="18" charset="-128"/>
                        <a:cs typeface="メイリオ" pitchFamily="50" charset="-128"/>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cxnSp>
        <p:nvCxnSpPr>
          <p:cNvPr id="8" name="直線コネクタ 7"/>
          <p:cNvCxnSpPr/>
          <p:nvPr/>
        </p:nvCxnSpPr>
        <p:spPr>
          <a:xfrm flipV="1">
            <a:off x="225136" y="7915447"/>
            <a:ext cx="6552728" cy="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grpSp>
        <p:nvGrpSpPr>
          <p:cNvPr id="26" name="グループ化 25"/>
          <p:cNvGrpSpPr/>
          <p:nvPr/>
        </p:nvGrpSpPr>
        <p:grpSpPr>
          <a:xfrm>
            <a:off x="1703000" y="1376891"/>
            <a:ext cx="4945360" cy="741627"/>
            <a:chOff x="438164" y="1893946"/>
            <a:chExt cx="5578523" cy="473900"/>
          </a:xfrm>
        </p:grpSpPr>
        <p:sp>
          <p:nvSpPr>
            <p:cNvPr id="25" name="テキスト ボックス 24"/>
            <p:cNvSpPr txBox="1"/>
            <p:nvPr/>
          </p:nvSpPr>
          <p:spPr>
            <a:xfrm>
              <a:off x="438164" y="1893946"/>
              <a:ext cx="5578523" cy="236003"/>
            </a:xfrm>
            <a:prstGeom prst="rect">
              <a:avLst/>
            </a:prstGeom>
            <a:noFill/>
          </p:spPr>
          <p:txBody>
            <a:bodyPr wrap="square" rtlCol="0">
              <a:spAutoFit/>
            </a:bodyPr>
            <a:lstStyle/>
            <a:p>
              <a:pPr algn="dist"/>
              <a:r>
                <a:rPr lang="en-US" altLang="ja-JP" sz="1600" b="1" dirty="0">
                  <a:latin typeface="メイリオ" pitchFamily="50" charset="-128"/>
                  <a:ea typeface="メイリオ" pitchFamily="50" charset="-128"/>
                  <a:cs typeface="メイリオ" pitchFamily="50" charset="-128"/>
                </a:rPr>
                <a:t>【</a:t>
              </a:r>
              <a:r>
                <a:rPr lang="ja-JP" altLang="en-US" sz="1600" b="1" dirty="0">
                  <a:latin typeface="メイリオ" pitchFamily="50" charset="-128"/>
                  <a:ea typeface="メイリオ" pitchFamily="50" charset="-128"/>
                  <a:cs typeface="メイリオ" pitchFamily="50" charset="-128"/>
                </a:rPr>
                <a:t>日時</a:t>
              </a:r>
              <a:r>
                <a:rPr lang="en-US" altLang="ja-JP" sz="1600" b="1" dirty="0">
                  <a:latin typeface="メイリオ" pitchFamily="50" charset="-128"/>
                  <a:ea typeface="メイリオ" pitchFamily="50" charset="-128"/>
                  <a:cs typeface="メイリオ" pitchFamily="50" charset="-128"/>
                </a:rPr>
                <a:t>】</a:t>
              </a:r>
              <a:r>
                <a:rPr lang="ja-JP" altLang="en-US" b="1" dirty="0">
                  <a:latin typeface="メイリオ" pitchFamily="50" charset="-128"/>
                  <a:ea typeface="メイリオ" pitchFamily="50" charset="-128"/>
                  <a:cs typeface="メイリオ" pitchFamily="50" charset="-128"/>
                </a:rPr>
                <a:t>令和５年６月１０日</a:t>
              </a:r>
              <a:r>
                <a:rPr lang="ja-JP" altLang="en-US" sz="1600" b="1" dirty="0">
                  <a:latin typeface="メイリオ" pitchFamily="50" charset="-128"/>
                  <a:ea typeface="メイリオ" pitchFamily="50" charset="-128"/>
                  <a:cs typeface="メイリオ" pitchFamily="50" charset="-128"/>
                </a:rPr>
                <a:t>（土）</a:t>
              </a:r>
              <a:r>
                <a:rPr lang="en-US" altLang="ja-JP" sz="1400" b="1" dirty="0">
                  <a:latin typeface="メイリオ" pitchFamily="50" charset="-128"/>
                  <a:ea typeface="メイリオ" pitchFamily="50" charset="-128"/>
                  <a:cs typeface="メイリオ" pitchFamily="50" charset="-128"/>
                </a:rPr>
                <a:t>7</a:t>
              </a:r>
              <a:r>
                <a:rPr lang="ja-JP" altLang="en-US" sz="1400" b="1" dirty="0">
                  <a:latin typeface="メイリオ" pitchFamily="50" charset="-128"/>
                  <a:ea typeface="メイリオ" pitchFamily="50" charset="-128"/>
                  <a:cs typeface="メイリオ" pitchFamily="50" charset="-128"/>
                </a:rPr>
                <a:t>：</a:t>
              </a:r>
              <a:r>
                <a:rPr lang="en-US" altLang="ja-JP" sz="1400" b="1" dirty="0">
                  <a:latin typeface="メイリオ" pitchFamily="50" charset="-128"/>
                  <a:ea typeface="メイリオ" pitchFamily="50" charset="-128"/>
                  <a:cs typeface="メイリオ" pitchFamily="50" charset="-128"/>
                </a:rPr>
                <a:t>30</a:t>
              </a:r>
              <a:r>
                <a:rPr lang="ja-JP" altLang="en-US" sz="1400" b="1" dirty="0">
                  <a:latin typeface="メイリオ" pitchFamily="50" charset="-128"/>
                  <a:ea typeface="メイリオ" pitchFamily="50" charset="-128"/>
                  <a:cs typeface="メイリオ" pitchFamily="50" charset="-128"/>
                </a:rPr>
                <a:t>～</a:t>
              </a:r>
              <a:r>
                <a:rPr lang="en-US" altLang="ja-JP" sz="1400" b="1" dirty="0">
                  <a:latin typeface="メイリオ" pitchFamily="50" charset="-128"/>
                  <a:ea typeface="メイリオ" pitchFamily="50" charset="-128"/>
                  <a:cs typeface="メイリオ" pitchFamily="50" charset="-128"/>
                </a:rPr>
                <a:t>9</a:t>
              </a:r>
              <a:r>
                <a:rPr lang="ja-JP" altLang="en-US" sz="1400" b="1" dirty="0">
                  <a:latin typeface="メイリオ" pitchFamily="50" charset="-128"/>
                  <a:ea typeface="メイリオ" pitchFamily="50" charset="-128"/>
                  <a:cs typeface="メイリオ" pitchFamily="50" charset="-128"/>
                </a:rPr>
                <a:t>：</a:t>
              </a:r>
              <a:r>
                <a:rPr lang="en-US" altLang="ja-JP" sz="1400" b="1" dirty="0">
                  <a:latin typeface="メイリオ" pitchFamily="50" charset="-128"/>
                  <a:ea typeface="メイリオ" pitchFamily="50" charset="-128"/>
                  <a:cs typeface="メイリオ" pitchFamily="50" charset="-128"/>
                </a:rPr>
                <a:t>00</a:t>
              </a:r>
            </a:p>
          </p:txBody>
        </p:sp>
        <p:sp>
          <p:nvSpPr>
            <p:cNvPr id="23" name="正方形/長方形 22"/>
            <p:cNvSpPr/>
            <p:nvPr/>
          </p:nvSpPr>
          <p:spPr>
            <a:xfrm>
              <a:off x="1570401" y="2120532"/>
              <a:ext cx="3007883" cy="247314"/>
            </a:xfrm>
            <a:prstGeom prst="rect">
              <a:avLst/>
            </a:prstGeom>
          </p:spPr>
          <p:txBody>
            <a:bodyPr wrap="none">
              <a:noAutofit/>
            </a:bodyPr>
            <a:lstStyle/>
            <a:p>
              <a:pPr algn="dist">
                <a:lnSpc>
                  <a:spcPts val="1200"/>
                </a:lnSpc>
              </a:pPr>
              <a:r>
                <a:rPr lang="ja-JP" altLang="en-US" sz="1100" b="1" dirty="0">
                  <a:latin typeface="メイリオ" pitchFamily="50" charset="-128"/>
                  <a:ea typeface="メイリオ" pitchFamily="50" charset="-128"/>
                  <a:cs typeface="メイリオ" pitchFamily="50" charset="-128"/>
                </a:rPr>
                <a:t>　＊</a:t>
              </a:r>
              <a:r>
                <a:rPr lang="ja-JP" altLang="en-US" sz="1100" b="1" dirty="0">
                  <a:latin typeface="UD デジタル 教科書体 NK-B" panose="02020700000000000000" pitchFamily="18" charset="-128"/>
                  <a:ea typeface="UD デジタル 教科書体 NK-B" panose="02020700000000000000" pitchFamily="18" charset="-128"/>
                  <a:cs typeface="メイリオ" pitchFamily="50" charset="-128"/>
                </a:rPr>
                <a:t>出発時間は各場所により異なります</a:t>
              </a:r>
              <a:endParaRPr lang="en-US" altLang="ja-JP" sz="1100" b="1" dirty="0">
                <a:latin typeface="UD デジタル 教科書体 NK-B" panose="02020700000000000000" pitchFamily="18" charset="-128"/>
                <a:ea typeface="UD デジタル 教科書体 NK-B" panose="02020700000000000000" pitchFamily="18" charset="-128"/>
                <a:cs typeface="メイリオ" pitchFamily="50" charset="-128"/>
              </a:endParaRPr>
            </a:p>
            <a:p>
              <a:pPr algn="dist">
                <a:lnSpc>
                  <a:spcPts val="1200"/>
                </a:lnSpc>
              </a:pPr>
              <a:r>
                <a:rPr lang="ja-JP" altLang="en-US" sz="1100" b="1" dirty="0">
                  <a:latin typeface="メイリオ" pitchFamily="50" charset="-128"/>
                  <a:ea typeface="メイリオ" pitchFamily="50" charset="-128"/>
                  <a:cs typeface="メイリオ" pitchFamily="50" charset="-128"/>
                </a:rPr>
                <a:t>　＊</a:t>
              </a:r>
              <a:r>
                <a:rPr lang="ja-JP" altLang="en-US" sz="1100" b="1" dirty="0">
                  <a:latin typeface="UD デジタル 教科書体 NK-B" panose="02020700000000000000" pitchFamily="18" charset="-128"/>
                  <a:ea typeface="UD デジタル 教科書体 NK-B" panose="02020700000000000000" pitchFamily="18" charset="-128"/>
                  <a:cs typeface="メイリオ" pitchFamily="50" charset="-128"/>
                </a:rPr>
                <a:t>小雨決行・荒天の場合は中止します</a:t>
              </a:r>
              <a:r>
                <a:rPr lang="ja-JP" altLang="en-US" sz="1400" b="1" dirty="0">
                  <a:latin typeface="メイリオ" pitchFamily="50" charset="-128"/>
                  <a:ea typeface="メイリオ" pitchFamily="50" charset="-128"/>
                  <a:cs typeface="メイリオ" pitchFamily="50" charset="-128"/>
                </a:rPr>
                <a:t>　　　　　　　　　　　</a:t>
              </a:r>
              <a:endParaRPr lang="en-US" altLang="ja-JP" sz="1400" b="1" dirty="0">
                <a:latin typeface="メイリオ" pitchFamily="50" charset="-128"/>
                <a:ea typeface="メイリオ" pitchFamily="50" charset="-128"/>
                <a:cs typeface="メイリオ" pitchFamily="50" charset="-128"/>
              </a:endParaRPr>
            </a:p>
          </p:txBody>
        </p:sp>
      </p:grpSp>
      <p:sp>
        <p:nvSpPr>
          <p:cNvPr id="28" name="テキスト ボックス 27"/>
          <p:cNvSpPr txBox="1"/>
          <p:nvPr/>
        </p:nvSpPr>
        <p:spPr>
          <a:xfrm>
            <a:off x="212090" y="9635107"/>
            <a:ext cx="5655844" cy="244298"/>
          </a:xfrm>
          <a:prstGeom prst="rect">
            <a:avLst/>
          </a:prstGeom>
          <a:noFill/>
        </p:spPr>
        <p:txBody>
          <a:bodyPr wrap="square" rtlCol="0">
            <a:spAutoFit/>
          </a:bodyPr>
          <a:lstStyle/>
          <a:p>
            <a:pPr>
              <a:lnSpc>
                <a:spcPts val="1100"/>
              </a:lnSpc>
            </a:pPr>
            <a:r>
              <a:rPr kumimoji="1" lang="en-US" altLang="ja-JP" sz="1200" dirty="0">
                <a:latin typeface="メイリオ" pitchFamily="50" charset="-128"/>
                <a:ea typeface="メイリオ" pitchFamily="50" charset="-128"/>
                <a:cs typeface="メイリオ" pitchFamily="50" charset="-128"/>
              </a:rPr>
              <a:t>※</a:t>
            </a:r>
            <a:r>
              <a:rPr kumimoji="1" lang="ja-JP" altLang="en-US" sz="1200" dirty="0">
                <a:latin typeface="メイリオ" pitchFamily="50" charset="-128"/>
                <a:ea typeface="メイリオ" pitchFamily="50" charset="-128"/>
                <a:cs typeface="メイリオ" pitchFamily="50" charset="-128"/>
              </a:rPr>
              <a:t>お申込みいただいた個人情報は</a:t>
            </a:r>
            <a:r>
              <a:rPr lang="ja-JP" altLang="en-US" sz="1200" dirty="0">
                <a:latin typeface="メイリオ" pitchFamily="50" charset="-128"/>
                <a:ea typeface="メイリオ" pitchFamily="50" charset="-128"/>
                <a:cs typeface="メイリオ" pitchFamily="50" charset="-128"/>
              </a:rPr>
              <a:t>この事業</a:t>
            </a:r>
            <a:r>
              <a:rPr kumimoji="1" lang="ja-JP" altLang="en-US" sz="1200" dirty="0">
                <a:latin typeface="メイリオ" pitchFamily="50" charset="-128"/>
                <a:ea typeface="メイリオ" pitchFamily="50" charset="-128"/>
                <a:cs typeface="メイリオ" pitchFamily="50" charset="-128"/>
              </a:rPr>
              <a:t>以外には利用致しません。</a:t>
            </a:r>
          </a:p>
        </p:txBody>
      </p:sp>
      <p:sp>
        <p:nvSpPr>
          <p:cNvPr id="22" name="正方形/長方形 21"/>
          <p:cNvSpPr/>
          <p:nvPr/>
        </p:nvSpPr>
        <p:spPr>
          <a:xfrm>
            <a:off x="709398" y="492354"/>
            <a:ext cx="5960672" cy="791966"/>
          </a:xfrm>
          <a:prstGeom prst="rect">
            <a:avLst/>
          </a:prstGeom>
          <a:noFill/>
          <a:ln>
            <a:noFill/>
          </a:ln>
        </p:spPr>
        <p:txBody>
          <a:bodyPr wrap="square" lIns="91440" tIns="45720" rIns="91440" bIns="45720" anchor="ctr">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lnSpc>
                <a:spcPts val="6400"/>
              </a:lnSpc>
            </a:pPr>
            <a:r>
              <a:rPr lang="ja-JP" altLang="en-US" sz="4400" b="1" u="none" cap="none" spc="0" dirty="0">
                <a:ln w="900" cmpd="sng">
                  <a:solidFill>
                    <a:schemeClr val="accent1">
                      <a:satMod val="190000"/>
                      <a:alpha val="55000"/>
                    </a:schemeClr>
                  </a:solidFill>
                  <a:prstDash val="solid"/>
                </a:ln>
                <a:solidFill>
                  <a:schemeClr val="accent4">
                    <a:lumMod val="75000"/>
                  </a:schemeClr>
                </a:solidFill>
                <a:effectLst>
                  <a:innerShdw blurRad="101600" dist="76200" dir="5400000">
                    <a:schemeClr val="accent1">
                      <a:satMod val="190000"/>
                      <a:tint val="100000"/>
                      <a:alpha val="74000"/>
                    </a:schemeClr>
                  </a:innerShdw>
                </a:effectLst>
                <a:latin typeface="HGP創英角ｺﾞｼｯｸUB" pitchFamily="50" charset="-128"/>
                <a:ea typeface="HGP創英角ｺﾞｼｯｸUB" pitchFamily="50" charset="-128"/>
              </a:rPr>
              <a:t>松江城・街美化ウォーク</a:t>
            </a:r>
            <a:endParaRPr lang="en-US" altLang="ja-JP" sz="4400" b="1" u="none" cap="none" spc="0" dirty="0">
              <a:ln w="900" cmpd="sng">
                <a:solidFill>
                  <a:schemeClr val="accent1">
                    <a:satMod val="190000"/>
                    <a:alpha val="55000"/>
                  </a:schemeClr>
                </a:solidFill>
                <a:prstDash val="solid"/>
              </a:ln>
              <a:solidFill>
                <a:schemeClr val="accent4">
                  <a:lumMod val="75000"/>
                </a:schemeClr>
              </a:solidFill>
              <a:effectLst>
                <a:innerShdw blurRad="101600" dist="76200" dir="5400000">
                  <a:schemeClr val="accent1">
                    <a:satMod val="190000"/>
                    <a:tint val="100000"/>
                    <a:alpha val="74000"/>
                  </a:schemeClr>
                </a:innerShdw>
              </a:effectLst>
              <a:latin typeface="HGP創英角ｺﾞｼｯｸUB" pitchFamily="50" charset="-128"/>
              <a:ea typeface="HGP創英角ｺﾞｼｯｸUB" pitchFamily="50" charset="-128"/>
            </a:endParaRPr>
          </a:p>
        </p:txBody>
      </p:sp>
      <p:sp>
        <p:nvSpPr>
          <p:cNvPr id="17" name="フレーム 16"/>
          <p:cNvSpPr>
            <a:spLocks/>
          </p:cNvSpPr>
          <p:nvPr/>
        </p:nvSpPr>
        <p:spPr>
          <a:xfrm>
            <a:off x="122350" y="5805073"/>
            <a:ext cx="6579560" cy="1066331"/>
          </a:xfrm>
          <a:prstGeom prst="frame">
            <a:avLst>
              <a:gd name="adj1" fmla="val 4663"/>
            </a:avLst>
          </a:prstGeom>
          <a:noFill/>
          <a:ln w="19050">
            <a:noFill/>
          </a:ln>
        </p:spPr>
        <p:style>
          <a:lnRef idx="0">
            <a:scrgbClr r="0" g="0" b="0"/>
          </a:lnRef>
          <a:fillRef idx="0">
            <a:scrgbClr r="0" g="0" b="0"/>
          </a:fillRef>
          <a:effectRef idx="0">
            <a:scrgbClr r="0" g="0" b="0"/>
          </a:effectRef>
          <a:fontRef idx="minor">
            <a:schemeClr val="accent6"/>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just">
              <a:lnSpc>
                <a:spcPts val="1600"/>
              </a:lnSpc>
            </a:pPr>
            <a:r>
              <a:rPr lang="ja-JP" altLang="en-US" sz="1200" spc="50" dirty="0">
                <a:solidFill>
                  <a:schemeClr val="tx1"/>
                </a:solidFill>
                <a:latin typeface="UD デジタル 教科書体 NK-R" panose="02020400000000000000" pitchFamily="18" charset="-128"/>
                <a:ea typeface="UD デジタル 教科書体 NK-R" panose="02020400000000000000" pitchFamily="18" charset="-128"/>
              </a:rPr>
              <a:t>  ❐</a:t>
            </a:r>
            <a:r>
              <a:rPr kumimoji="1" lang="ja-JP" altLang="en-US" sz="1200" spc="50" dirty="0">
                <a:solidFill>
                  <a:schemeClr val="tx1"/>
                </a:solidFill>
                <a:latin typeface="UD デジタル 教科書体 NK-R" panose="02020400000000000000" pitchFamily="18" charset="-128"/>
                <a:ea typeface="UD デジタル 教科書体 NK-R" panose="02020400000000000000" pitchFamily="18" charset="-128"/>
              </a:rPr>
              <a:t>公民館ルート　　　→　　　城東・城西・城北</a:t>
            </a:r>
            <a:r>
              <a:rPr lang="ja-JP" altLang="en-US" sz="1200" spc="50" dirty="0">
                <a:solidFill>
                  <a:schemeClr val="tx1"/>
                </a:solidFill>
                <a:latin typeface="UD デジタル 教科書体 NK-R" panose="02020400000000000000" pitchFamily="18" charset="-128"/>
                <a:ea typeface="UD デジタル 教科書体 NK-R" panose="02020400000000000000" pitchFamily="18" charset="-128"/>
              </a:rPr>
              <a:t>・</a:t>
            </a:r>
            <a:r>
              <a:rPr kumimoji="1" lang="ja-JP" altLang="en-US" sz="1200" spc="50" dirty="0">
                <a:solidFill>
                  <a:schemeClr val="tx1"/>
                </a:solidFill>
                <a:latin typeface="UD デジタル 教科書体 NK-R" panose="02020400000000000000" pitchFamily="18" charset="-128"/>
                <a:ea typeface="UD デジタル 教科書体 NK-R" panose="02020400000000000000" pitchFamily="18" charset="-128"/>
              </a:rPr>
              <a:t>法吉</a:t>
            </a:r>
            <a:r>
              <a:rPr lang="ja-JP" altLang="en-US" sz="1200" spc="50" dirty="0">
                <a:solidFill>
                  <a:schemeClr val="tx1"/>
                </a:solidFill>
                <a:latin typeface="UD デジタル 教科書体 NK-R" panose="02020400000000000000" pitchFamily="18" charset="-128"/>
                <a:ea typeface="UD デジタル 教科書体 NK-R" panose="02020400000000000000" pitchFamily="18" charset="-128"/>
              </a:rPr>
              <a:t> 各公民館より出発　</a:t>
            </a:r>
            <a:endParaRPr kumimoji="1" lang="en-US" altLang="ja-JP" sz="1200" spc="50" dirty="0">
              <a:solidFill>
                <a:schemeClr val="tx1"/>
              </a:solidFill>
              <a:latin typeface="UD デジタル 教科書体 NK-R" panose="02020400000000000000" pitchFamily="18" charset="-128"/>
              <a:ea typeface="UD デジタル 教科書体 NK-R" panose="02020400000000000000" pitchFamily="18" charset="-128"/>
            </a:endParaRPr>
          </a:p>
          <a:p>
            <a:pPr algn="l">
              <a:lnSpc>
                <a:spcPts val="1600"/>
              </a:lnSpc>
            </a:pPr>
            <a:r>
              <a:rPr lang="ja-JP" altLang="en-US" sz="1200" b="1" spc="50" dirty="0">
                <a:solidFill>
                  <a:schemeClr val="tx1"/>
                </a:solidFill>
                <a:latin typeface="UD デジタル 教科書体 NK-R" panose="02020400000000000000" pitchFamily="18" charset="-128"/>
                <a:ea typeface="UD デジタル 教科書体 NK-R" panose="02020400000000000000" pitchFamily="18" charset="-128"/>
              </a:rPr>
              <a:t>　　　　　　　　　　　　　　　　　　　　 　　</a:t>
            </a:r>
            <a:r>
              <a:rPr lang="ja-JP" altLang="en-US" sz="1200" u="sng" spc="50" dirty="0">
                <a:solidFill>
                  <a:schemeClr val="tx1"/>
                </a:solidFill>
                <a:latin typeface="UD デジタル 教科書体 NK-R" panose="02020400000000000000" pitchFamily="18" charset="-128"/>
                <a:ea typeface="UD デジタル 教科書体 NK-R" panose="02020400000000000000" pitchFamily="18" charset="-128"/>
              </a:rPr>
              <a:t>発時間・ルートは各公民館で異なります。 </a:t>
            </a:r>
            <a:endParaRPr lang="en-US" altLang="ja-JP" sz="1200" u="sng" spc="50" dirty="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2000"/>
              </a:lnSpc>
            </a:pPr>
            <a:r>
              <a:rPr kumimoji="1" lang="ja-JP" altLang="en-US" sz="1200" spc="50" dirty="0">
                <a:solidFill>
                  <a:schemeClr val="tx1"/>
                </a:solidFill>
                <a:latin typeface="UD デジタル 教科書体 NK-R" panose="02020400000000000000" pitchFamily="18" charset="-128"/>
                <a:ea typeface="UD デジタル 教科書体 NK-R" panose="02020400000000000000" pitchFamily="18" charset="-128"/>
              </a:rPr>
              <a:t>　❐</a:t>
            </a:r>
            <a:r>
              <a:rPr kumimoji="1" lang="en-US" altLang="ja-JP" sz="1200" spc="50" dirty="0">
                <a:solidFill>
                  <a:schemeClr val="tx1"/>
                </a:solidFill>
                <a:latin typeface="UD デジタル 教科書体 NK-R" panose="02020400000000000000" pitchFamily="18" charset="-128"/>
                <a:ea typeface="UD デジタル 教科書体 NK-R" panose="02020400000000000000" pitchFamily="18" charset="-128"/>
              </a:rPr>
              <a:t>JR</a:t>
            </a:r>
            <a:r>
              <a:rPr kumimoji="1" lang="ja-JP" altLang="en-US" sz="1200" spc="50" dirty="0">
                <a:solidFill>
                  <a:schemeClr val="tx1"/>
                </a:solidFill>
                <a:latin typeface="UD デジタル 教科書体 NK-R" panose="02020400000000000000" pitchFamily="18" charset="-128"/>
                <a:ea typeface="UD デジタル 教科書体 NK-R" panose="02020400000000000000" pitchFamily="18" charset="-128"/>
              </a:rPr>
              <a:t>松江駅ルート　→　　 松江駅北口出発  　</a:t>
            </a:r>
            <a:r>
              <a:rPr kumimoji="1" lang="ja-JP" altLang="en-US" u="sng" spc="50" dirty="0">
                <a:solidFill>
                  <a:schemeClr val="tx1"/>
                </a:solidFill>
                <a:latin typeface="UD デジタル 教科書体 NK-R" panose="02020400000000000000" pitchFamily="18" charset="-128"/>
                <a:ea typeface="UD デジタル 教科書体 NK-R" panose="02020400000000000000" pitchFamily="18" charset="-128"/>
              </a:rPr>
              <a:t>観光案内所前　</a:t>
            </a:r>
            <a:r>
              <a:rPr kumimoji="1" lang="en-US" altLang="ja-JP" u="sng" spc="50" dirty="0">
                <a:solidFill>
                  <a:schemeClr val="tx1"/>
                </a:solidFill>
                <a:latin typeface="UD デジタル 教科書体 NK-R" panose="02020400000000000000" pitchFamily="18" charset="-128"/>
                <a:ea typeface="UD デジタル 教科書体 NK-R" panose="02020400000000000000" pitchFamily="18" charset="-128"/>
              </a:rPr>
              <a:t>7</a:t>
            </a:r>
            <a:r>
              <a:rPr kumimoji="1" lang="ja-JP" altLang="en-US" u="sng" spc="50" dirty="0">
                <a:solidFill>
                  <a:schemeClr val="tx1"/>
                </a:solidFill>
                <a:latin typeface="UD デジタル 教科書体 NK-R" panose="02020400000000000000" pitchFamily="18" charset="-128"/>
                <a:ea typeface="UD デジタル 教科書体 NK-R" panose="02020400000000000000" pitchFamily="18" charset="-128"/>
              </a:rPr>
              <a:t>時</a:t>
            </a:r>
            <a:r>
              <a:rPr kumimoji="1" lang="en-US" altLang="ja-JP" u="sng" spc="50" dirty="0">
                <a:solidFill>
                  <a:schemeClr val="tx1"/>
                </a:solidFill>
                <a:latin typeface="UD デジタル 教科書体 NK-R" panose="02020400000000000000" pitchFamily="18" charset="-128"/>
                <a:ea typeface="UD デジタル 教科書体 NK-R" panose="02020400000000000000" pitchFamily="18" charset="-128"/>
              </a:rPr>
              <a:t>20</a:t>
            </a:r>
            <a:r>
              <a:rPr kumimoji="1" lang="ja-JP" altLang="en-US" u="sng" spc="50" dirty="0">
                <a:solidFill>
                  <a:schemeClr val="tx1"/>
                </a:solidFill>
                <a:latin typeface="UD デジタル 教科書体 NK-R" panose="02020400000000000000" pitchFamily="18" charset="-128"/>
                <a:ea typeface="UD デジタル 教科書体 NK-R" panose="02020400000000000000" pitchFamily="18" charset="-128"/>
              </a:rPr>
              <a:t>分集合　</a:t>
            </a:r>
            <a:r>
              <a:rPr kumimoji="1" lang="en-US" altLang="ja-JP" u="sng" spc="50" dirty="0">
                <a:solidFill>
                  <a:schemeClr val="tx1"/>
                </a:solidFill>
                <a:latin typeface="UD デジタル 教科書体 NK-R" panose="02020400000000000000" pitchFamily="18" charset="-128"/>
                <a:ea typeface="UD デジタル 教科書体 NK-R" panose="02020400000000000000" pitchFamily="18" charset="-128"/>
              </a:rPr>
              <a:t>7</a:t>
            </a:r>
            <a:r>
              <a:rPr kumimoji="1" lang="ja-JP" altLang="en-US" u="sng" spc="50" dirty="0">
                <a:solidFill>
                  <a:schemeClr val="tx1"/>
                </a:solidFill>
                <a:latin typeface="UD デジタル 教科書体 NK-R" panose="02020400000000000000" pitchFamily="18" charset="-128"/>
                <a:ea typeface="UD デジタル 教科書体 NK-R" panose="02020400000000000000" pitchFamily="18" charset="-128"/>
              </a:rPr>
              <a:t>時</a:t>
            </a:r>
            <a:r>
              <a:rPr kumimoji="1" lang="en-US" altLang="ja-JP" u="sng" spc="50" dirty="0">
                <a:solidFill>
                  <a:schemeClr val="tx1"/>
                </a:solidFill>
                <a:latin typeface="UD デジタル 教科書体 NK-R" panose="02020400000000000000" pitchFamily="18" charset="-128"/>
                <a:ea typeface="UD デジタル 教科書体 NK-R" panose="02020400000000000000" pitchFamily="18" charset="-128"/>
              </a:rPr>
              <a:t>30</a:t>
            </a:r>
            <a:r>
              <a:rPr kumimoji="1" lang="ja-JP" altLang="en-US" u="sng" spc="50" dirty="0">
                <a:solidFill>
                  <a:schemeClr val="tx1"/>
                </a:solidFill>
                <a:latin typeface="UD デジタル 教科書体 NK-R" panose="02020400000000000000" pitchFamily="18" charset="-128"/>
                <a:ea typeface="UD デジタル 教科書体 NK-R" panose="02020400000000000000" pitchFamily="18" charset="-128"/>
              </a:rPr>
              <a:t>分　</a:t>
            </a:r>
            <a:r>
              <a:rPr lang="ja-JP" altLang="en-US" u="sng" spc="50" dirty="0">
                <a:solidFill>
                  <a:schemeClr val="tx1"/>
                </a:solidFill>
                <a:latin typeface="UD デジタル 教科書体 NK-R" panose="02020400000000000000" pitchFamily="18" charset="-128"/>
                <a:ea typeface="UD デジタル 教科書体 NK-R" panose="02020400000000000000" pitchFamily="18" charset="-128"/>
              </a:rPr>
              <a:t>出発</a:t>
            </a:r>
            <a:endParaRPr kumimoji="1" lang="en-US" altLang="ja-JP" u="sng" spc="50" baseline="0" dirty="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2000"/>
              </a:lnSpc>
            </a:pPr>
            <a:r>
              <a:rPr lang="ja-JP" altLang="en-US" sz="1500" spc="50" dirty="0">
                <a:solidFill>
                  <a:schemeClr val="tx1"/>
                </a:solidFill>
                <a:latin typeface="UD デジタル 教科書体 NK-R" panose="02020400000000000000" pitchFamily="18" charset="-128"/>
                <a:ea typeface="UD デジタル 教科書体 NK-R" panose="02020400000000000000" pitchFamily="18" charset="-128"/>
              </a:rPr>
              <a:t>　</a:t>
            </a:r>
            <a:r>
              <a:rPr kumimoji="1" lang="ja-JP" altLang="en-US" spc="50" baseline="0" dirty="0">
                <a:solidFill>
                  <a:schemeClr val="tx1"/>
                </a:solidFill>
                <a:latin typeface="UD デジタル 教科書体 NK-R" panose="02020400000000000000" pitchFamily="18" charset="-128"/>
                <a:ea typeface="UD デジタル 教科書体 NK-R" panose="02020400000000000000" pitchFamily="18" charset="-128"/>
              </a:rPr>
              <a:t>松江城を目指し、街美化清掃ウォーク  　ゴール時</a:t>
            </a:r>
            <a:r>
              <a:rPr lang="ja-JP" altLang="en-US" spc="50" dirty="0">
                <a:solidFill>
                  <a:schemeClr val="tx1"/>
                </a:solidFill>
                <a:latin typeface="UD デジタル 教科書体 NK-R" panose="02020400000000000000" pitchFamily="18" charset="-128"/>
                <a:ea typeface="UD デジタル 教科書体 NK-R" panose="02020400000000000000" pitchFamily="18" charset="-128"/>
              </a:rPr>
              <a:t>ゴミ袋を提出し、参加賞受領後、解散。</a:t>
            </a:r>
            <a:endParaRPr kumimoji="1" lang="ja-JP" altLang="en-US" spc="50" dirty="0">
              <a:solidFill>
                <a:schemeClr val="tx1"/>
              </a:solidFill>
              <a:latin typeface="UD デジタル 教科書体 NK-R" panose="02020400000000000000" pitchFamily="18" charset="-128"/>
              <a:ea typeface="UD デジタル 教科書体 NK-R" panose="02020400000000000000" pitchFamily="18" charset="-128"/>
            </a:endParaRPr>
          </a:p>
          <a:p>
            <a:pPr algn="l">
              <a:lnSpc>
                <a:spcPts val="2000"/>
              </a:lnSpc>
            </a:pPr>
            <a:r>
              <a:rPr kumimoji="1" lang="ja-JP" altLang="en-US" sz="1500" spc="50" dirty="0">
                <a:solidFill>
                  <a:schemeClr val="tx1"/>
                </a:solidFill>
                <a:latin typeface="HGS創英角ﾎﾟｯﾌﾟ体" pitchFamily="50" charset="-128"/>
                <a:ea typeface="HGS創英角ﾎﾟｯﾌﾟ体" pitchFamily="50" charset="-128"/>
              </a:rPr>
              <a:t>　　  </a:t>
            </a:r>
            <a:endParaRPr kumimoji="1" lang="en-US" altLang="ja-JP" sz="1500" spc="50" dirty="0">
              <a:solidFill>
                <a:schemeClr val="tx1"/>
              </a:solidFill>
              <a:latin typeface="HGS創英角ﾎﾟｯﾌﾟ体" pitchFamily="50" charset="-128"/>
              <a:ea typeface="HGS創英角ﾎﾟｯﾌﾟ体" pitchFamily="50" charset="-128"/>
            </a:endParaRPr>
          </a:p>
          <a:p>
            <a:pPr algn="l">
              <a:lnSpc>
                <a:spcPts val="1500"/>
              </a:lnSpc>
            </a:pPr>
            <a:r>
              <a:rPr kumimoji="1" lang="ja-JP" altLang="en-US" sz="1400" dirty="0">
                <a:solidFill>
                  <a:schemeClr val="tx1"/>
                </a:solidFill>
                <a:latin typeface="HGS創英角ﾎﾟｯﾌﾟ体" pitchFamily="50" charset="-128"/>
                <a:ea typeface="HGS創英角ﾎﾟｯﾌﾟ体" pitchFamily="50" charset="-128"/>
              </a:rPr>
              <a:t>　　</a:t>
            </a:r>
            <a:endParaRPr kumimoji="1" lang="en-US" altLang="ja-JP" sz="1400" dirty="0">
              <a:solidFill>
                <a:schemeClr val="tx1"/>
              </a:solidFill>
              <a:latin typeface="HGS創英角ﾎﾟｯﾌﾟ体" pitchFamily="50" charset="-128"/>
              <a:ea typeface="HGS創英角ﾎﾟｯﾌﾟ体" pitchFamily="50" charset="-128"/>
            </a:endParaRPr>
          </a:p>
        </p:txBody>
      </p:sp>
      <p:sp>
        <p:nvSpPr>
          <p:cNvPr id="38" name="テキスト ボックス 5"/>
          <p:cNvSpPr txBox="1"/>
          <p:nvPr/>
        </p:nvSpPr>
        <p:spPr>
          <a:xfrm>
            <a:off x="381000" y="6613009"/>
            <a:ext cx="6409664" cy="1256242"/>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1900"/>
              </a:lnSpc>
            </a:pPr>
            <a:endParaRPr kumimoji="1" lang="ja-JP" altLang="en-US" sz="1000" dirty="0">
              <a:latin typeface="HGP創英角ﾎﾟｯﾌﾟ体" pitchFamily="50" charset="-128"/>
              <a:ea typeface="HGP創英角ﾎﾟｯﾌﾟ体" pitchFamily="50" charset="-128"/>
            </a:endParaRPr>
          </a:p>
          <a:p>
            <a:pPr algn="l">
              <a:lnSpc>
                <a:spcPts val="1200"/>
              </a:lnSpc>
            </a:pPr>
            <a:r>
              <a:rPr kumimoji="1" lang="ja-JP" altLang="en-US" sz="1000" dirty="0">
                <a:latin typeface="UD デジタル 教科書体 NK-R" panose="02020400000000000000" pitchFamily="18" charset="-128"/>
                <a:ea typeface="UD デジタル 教科書体 NK-R" panose="02020400000000000000" pitchFamily="18" charset="-128"/>
              </a:rPr>
              <a:t>　　主催　　松江市ボランティア連絡協議会</a:t>
            </a:r>
            <a:endParaRPr kumimoji="1" lang="en-US" altLang="ja-JP" sz="1000" dirty="0">
              <a:latin typeface="UD デジタル 教科書体 NK-R" panose="02020400000000000000" pitchFamily="18" charset="-128"/>
              <a:ea typeface="UD デジタル 教科書体 NK-R" panose="02020400000000000000" pitchFamily="18" charset="-128"/>
            </a:endParaRPr>
          </a:p>
          <a:p>
            <a:pPr algn="l">
              <a:lnSpc>
                <a:spcPts val="1200"/>
              </a:lnSpc>
            </a:pPr>
            <a:r>
              <a:rPr kumimoji="1" lang="ja-JP" altLang="en-US" sz="1000" dirty="0">
                <a:latin typeface="UD デジタル 教科書体 NK-R" panose="02020400000000000000" pitchFamily="18" charset="-128"/>
                <a:ea typeface="UD デジタル 教科書体 NK-R" panose="02020400000000000000" pitchFamily="18" charset="-128"/>
              </a:rPr>
              <a:t>　　共催　　一般社団法人　松江観光協会、　社会</a:t>
            </a:r>
            <a:r>
              <a:rPr kumimoji="1" lang="ja-JP" altLang="en-US" sz="1000">
                <a:latin typeface="UD デジタル 教科書体 NK-R" panose="02020400000000000000" pitchFamily="18" charset="-128"/>
                <a:ea typeface="UD デジタル 教科書体 NK-R" panose="02020400000000000000" pitchFamily="18" charset="-128"/>
              </a:rPr>
              <a:t>福祉法人 松江市</a:t>
            </a:r>
            <a:r>
              <a:rPr kumimoji="1" lang="ja-JP" altLang="en-US" sz="1000" dirty="0">
                <a:latin typeface="UD デジタル 教科書体 NK-R" panose="02020400000000000000" pitchFamily="18" charset="-128"/>
                <a:ea typeface="UD デジタル 教科書体 NK-R" panose="02020400000000000000" pitchFamily="18" charset="-128"/>
              </a:rPr>
              <a:t>社会福祉協議会</a:t>
            </a:r>
          </a:p>
          <a:p>
            <a:pPr algn="l">
              <a:lnSpc>
                <a:spcPts val="1200"/>
              </a:lnSpc>
            </a:pPr>
            <a:r>
              <a:rPr kumimoji="1" lang="ja-JP" altLang="en-US" sz="1000" dirty="0">
                <a:latin typeface="UD デジタル 教科書体 NK-R" panose="02020400000000000000" pitchFamily="18" charset="-128"/>
                <a:ea typeface="UD デジタル 教科書体 NK-R" panose="02020400000000000000" pitchFamily="18" charset="-128"/>
              </a:rPr>
              <a:t>　　協力　　松江市公民館長会・　城東</a:t>
            </a:r>
            <a:r>
              <a:rPr lang="ja-JP" altLang="en-US" sz="1000" dirty="0">
                <a:latin typeface="UD デジタル 教科書体 NK-R" panose="02020400000000000000" pitchFamily="18" charset="-128"/>
                <a:ea typeface="UD デジタル 教科書体 NK-R" panose="02020400000000000000" pitchFamily="18" charset="-128"/>
              </a:rPr>
              <a:t>、　城西、　城北、　朝日、　雑賀、　白潟、　法吉公民館</a:t>
            </a:r>
            <a:endParaRPr kumimoji="1" lang="en-US" altLang="ja-JP" sz="1000" dirty="0">
              <a:latin typeface="UD デジタル 教科書体 NK-R" panose="02020400000000000000" pitchFamily="18" charset="-128"/>
              <a:ea typeface="UD デジタル 教科書体 NK-R" panose="02020400000000000000" pitchFamily="18" charset="-128"/>
            </a:endParaRPr>
          </a:p>
          <a:p>
            <a:pPr algn="l">
              <a:lnSpc>
                <a:spcPts val="1200"/>
              </a:lnSpc>
            </a:pPr>
            <a:r>
              <a:rPr kumimoji="1" lang="ja-JP" altLang="en-US" sz="1000" dirty="0">
                <a:latin typeface="UD デジタル 教科書体 NK-R" panose="02020400000000000000" pitchFamily="18" charset="-128"/>
                <a:ea typeface="UD デジタル 教科書体 NK-R" panose="02020400000000000000" pitchFamily="18" charset="-128"/>
              </a:rPr>
              <a:t>　　協賛　　市民憲章推進協議会、　企業ボランティア松江ネットワーク会議</a:t>
            </a:r>
          </a:p>
          <a:p>
            <a:pPr algn="l">
              <a:lnSpc>
                <a:spcPts val="1500"/>
              </a:lnSpc>
            </a:pPr>
            <a:r>
              <a:rPr lang="ja-JP" altLang="en-US" sz="1000" dirty="0">
                <a:latin typeface="UD デジタル 教科書体 NK-R" panose="02020400000000000000" pitchFamily="18" charset="-128"/>
                <a:ea typeface="UD デジタル 教科書体 NK-R" panose="02020400000000000000" pitchFamily="18" charset="-128"/>
              </a:rPr>
              <a:t>　　後援　　</a:t>
            </a:r>
            <a:r>
              <a:rPr lang="en-US" altLang="ja-JP" sz="1000" dirty="0">
                <a:latin typeface="UD デジタル 教科書体 NK-R" panose="02020400000000000000" pitchFamily="18" charset="-128"/>
                <a:ea typeface="UD デジタル 教科書体 NK-R" panose="02020400000000000000" pitchFamily="18" charset="-128"/>
              </a:rPr>
              <a:t>(</a:t>
            </a:r>
            <a:r>
              <a:rPr lang="ja-JP" altLang="en-US" sz="1000" dirty="0">
                <a:latin typeface="UD デジタル 教科書体 NK-R" panose="02020400000000000000" pitchFamily="18" charset="-128"/>
                <a:ea typeface="UD デジタル 教科書体 NK-R" panose="02020400000000000000" pitchFamily="18" charset="-128"/>
              </a:rPr>
              <a:t>株</a:t>
            </a:r>
            <a:r>
              <a:rPr lang="en-US" altLang="ja-JP" sz="1000" dirty="0">
                <a:latin typeface="UD デジタル 教科書体 NK-R" panose="02020400000000000000" pitchFamily="18" charset="-128"/>
                <a:ea typeface="UD デジタル 教科書体 NK-R" panose="02020400000000000000" pitchFamily="18" charset="-128"/>
              </a:rPr>
              <a:t>)</a:t>
            </a:r>
            <a:r>
              <a:rPr lang="ja-JP" altLang="en-US" sz="1000" dirty="0">
                <a:latin typeface="UD デジタル 教科書体 NK-R" panose="02020400000000000000" pitchFamily="18" charset="-128"/>
                <a:ea typeface="UD デジタル 教科書体 NK-R" panose="02020400000000000000" pitchFamily="18" charset="-128"/>
              </a:rPr>
              <a:t>伊藤園、　一般社団法人　日本財団「海と日本プロジェクト」</a:t>
            </a:r>
            <a:r>
              <a:rPr lang="en-US" altLang="ja-JP" sz="1000" dirty="0">
                <a:latin typeface="UD デジタル 教科書体 NK-R" panose="02020400000000000000" pitchFamily="18" charset="-128"/>
                <a:ea typeface="UD デジタル 教科書体 NK-R" panose="02020400000000000000" pitchFamily="18" charset="-128"/>
              </a:rPr>
              <a:t>in</a:t>
            </a:r>
            <a:r>
              <a:rPr lang="ja-JP" altLang="en-US" sz="1000" dirty="0">
                <a:latin typeface="UD デジタル 教科書体 NK-R" panose="02020400000000000000" pitchFamily="18" charset="-128"/>
                <a:ea typeface="UD デジタル 教科書体 NK-R" panose="02020400000000000000" pitchFamily="18" charset="-128"/>
              </a:rPr>
              <a:t>しまね</a:t>
            </a:r>
            <a:endParaRPr kumimoji="1" lang="ja-JP" altLang="en-US" sz="1000" dirty="0">
              <a:latin typeface="UD デジタル 教科書体 NK-R" panose="02020400000000000000" pitchFamily="18" charset="-128"/>
              <a:ea typeface="UD デジタル 教科書体 NK-R" panose="02020400000000000000" pitchFamily="18" charset="-128"/>
            </a:endParaRPr>
          </a:p>
          <a:p>
            <a:pPr>
              <a:lnSpc>
                <a:spcPts val="1500"/>
              </a:lnSpc>
            </a:pPr>
            <a:r>
              <a:rPr kumimoji="1" lang="ja-JP" altLang="en-US" sz="800" b="1" dirty="0">
                <a:latin typeface="HG創英角ｺﾞｼｯｸUB" panose="020B0909000000000000" pitchFamily="49" charset="-128"/>
                <a:ea typeface="HG創英角ｺﾞｼｯｸUB" panose="020B0909000000000000" pitchFamily="49" charset="-128"/>
              </a:rPr>
              <a:t>　お問い合わせ先　</a:t>
            </a:r>
            <a:r>
              <a:rPr kumimoji="1" lang="ja-JP" altLang="en-US" sz="800" dirty="0">
                <a:latin typeface="HG創英角ｺﾞｼｯｸUB" panose="020B0909000000000000" pitchFamily="49" charset="-128"/>
                <a:ea typeface="HG創英角ｺﾞｼｯｸUB" panose="020B0909000000000000" pitchFamily="49" charset="-128"/>
              </a:rPr>
              <a:t>松江市ボランティアセンター（</a:t>
            </a:r>
            <a:r>
              <a:rPr lang="zh-TW" altLang="en-US" sz="800" dirty="0">
                <a:latin typeface="HG創英角ｺﾞｼｯｸUB" panose="020B0909000000000000" pitchFamily="49" charset="-128"/>
                <a:ea typeface="HG創英角ｺﾞｼｯｸUB" panose="020B0909000000000000" pitchFamily="49" charset="-128"/>
              </a:rPr>
              <a:t>松江市千鳥町</a:t>
            </a:r>
            <a:r>
              <a:rPr lang="en-US" altLang="zh-TW" sz="800" dirty="0">
                <a:latin typeface="HG創英角ｺﾞｼｯｸUB" panose="020B0909000000000000" pitchFamily="49" charset="-128"/>
                <a:ea typeface="HG創英角ｺﾞｼｯｸUB" panose="020B0909000000000000" pitchFamily="49" charset="-128"/>
              </a:rPr>
              <a:t>70</a:t>
            </a:r>
            <a:r>
              <a:rPr lang="ja-JP" altLang="en-US" sz="800" dirty="0">
                <a:latin typeface="HG創英角ｺﾞｼｯｸUB" panose="020B0909000000000000" pitchFamily="49" charset="-128"/>
                <a:ea typeface="HG創英角ｺﾞｼｯｸUB" panose="020B0909000000000000" pitchFamily="49" charset="-128"/>
              </a:rPr>
              <a:t>）</a:t>
            </a:r>
            <a:r>
              <a:rPr lang="ja-JP" altLang="en-US" sz="800" b="1" dirty="0">
                <a:latin typeface="HG創英角ｺﾞｼｯｸUB" panose="020B0909000000000000" pitchFamily="49" charset="-128"/>
                <a:ea typeface="HG創英角ｺﾞｼｯｸUB" panose="020B0909000000000000" pitchFamily="49" charset="-128"/>
              </a:rPr>
              <a:t>　　 </a:t>
            </a:r>
            <a:r>
              <a:rPr lang="ja-JP" altLang="en-US" sz="1000" b="1" dirty="0">
                <a:latin typeface="HG創英角ｺﾞｼｯｸUB" panose="020B0909000000000000" pitchFamily="49" charset="-128"/>
                <a:ea typeface="HG創英角ｺﾞｼｯｸUB" panose="020B0909000000000000" pitchFamily="49" charset="-128"/>
              </a:rPr>
              <a:t>☎</a:t>
            </a:r>
            <a:r>
              <a:rPr lang="zh-TW" altLang="en-US" sz="1000" b="1" dirty="0">
                <a:latin typeface="HG創英角ｺﾞｼｯｸUB" panose="020B0909000000000000" pitchFamily="49" charset="-128"/>
                <a:ea typeface="HG創英角ｺﾞｼｯｸUB" panose="020B0909000000000000" pitchFamily="49" charset="-128"/>
              </a:rPr>
              <a:t>：２７－８３８８</a:t>
            </a:r>
            <a:r>
              <a:rPr lang="ja-JP" altLang="en-US" sz="1000" b="1" dirty="0">
                <a:latin typeface="HG創英角ｺﾞｼｯｸUB" panose="020B0909000000000000" pitchFamily="49" charset="-128"/>
                <a:ea typeface="HG創英角ｺﾞｼｯｸUB" panose="020B0909000000000000" pitchFamily="49" charset="-128"/>
              </a:rPr>
              <a:t>　</a:t>
            </a:r>
            <a:r>
              <a:rPr lang="zh-TW" altLang="en-US" sz="1000" b="1" dirty="0">
                <a:latin typeface="HG創英角ｺﾞｼｯｸUB" panose="020B0909000000000000" pitchFamily="49" charset="-128"/>
                <a:ea typeface="HG創英角ｺﾞｼｯｸUB" panose="020B0909000000000000" pitchFamily="49" charset="-128"/>
              </a:rPr>
              <a:t>／</a:t>
            </a:r>
            <a:r>
              <a:rPr lang="ja-JP" altLang="en-US" sz="1000" b="1" dirty="0">
                <a:latin typeface="HG創英角ｺﾞｼｯｸUB" panose="020B0909000000000000" pitchFamily="49" charset="-128"/>
                <a:ea typeface="HG創英角ｺﾞｼｯｸUB" panose="020B0909000000000000" pitchFamily="49" charset="-128"/>
              </a:rPr>
              <a:t>　</a:t>
            </a:r>
            <a:r>
              <a:rPr lang="en-US" altLang="zh-TW" sz="1000" b="1" dirty="0">
                <a:latin typeface="HG創英角ｺﾞｼｯｸUB" panose="020B0909000000000000" pitchFamily="49" charset="-128"/>
                <a:ea typeface="HG創英角ｺﾞｼｯｸUB" panose="020B0909000000000000" pitchFamily="49" charset="-128"/>
              </a:rPr>
              <a:t>FAX</a:t>
            </a:r>
            <a:r>
              <a:rPr lang="zh-TW" altLang="en-US" sz="1000" b="1" dirty="0">
                <a:latin typeface="HG創英角ｺﾞｼｯｸUB" panose="020B0909000000000000" pitchFamily="49" charset="-128"/>
                <a:ea typeface="HG創英角ｺﾞｼｯｸUB" panose="020B0909000000000000" pitchFamily="49" charset="-128"/>
              </a:rPr>
              <a:t>：</a:t>
            </a:r>
            <a:r>
              <a:rPr lang="ja-JP" altLang="en-US" sz="1000" b="1" dirty="0">
                <a:latin typeface="HG創英角ｺﾞｼｯｸUB" panose="020B0909000000000000" pitchFamily="49" charset="-128"/>
                <a:ea typeface="HG創英角ｺﾞｼｯｸUB" panose="020B0909000000000000" pitchFamily="49" charset="-128"/>
              </a:rPr>
              <a:t>２４－１０２０</a:t>
            </a:r>
            <a:endParaRPr kumimoji="1" lang="en-US" altLang="ja-JP" sz="1000" b="1" dirty="0">
              <a:latin typeface="HG創英角ｺﾞｼｯｸUB" panose="020B0909000000000000" pitchFamily="49" charset="-128"/>
              <a:ea typeface="HG創英角ｺﾞｼｯｸUB" panose="020B0909000000000000" pitchFamily="49" charset="-128"/>
            </a:endParaRPr>
          </a:p>
          <a:p>
            <a:pPr algn="l">
              <a:lnSpc>
                <a:spcPts val="1200"/>
              </a:lnSpc>
            </a:pPr>
            <a:r>
              <a:rPr kumimoji="1" lang="ja-JP" altLang="en-US" sz="1000" dirty="0">
                <a:latin typeface="HGP創英ﾌﾟﾚｾﾞﾝｽEB" panose="02020800000000000000" pitchFamily="18" charset="-128"/>
                <a:ea typeface="HGP創英ﾌﾟﾚｾﾞﾝｽEB" panose="02020800000000000000" pitchFamily="18" charset="-128"/>
              </a:rPr>
              <a:t>　　　　　　　　　　　　</a:t>
            </a:r>
            <a:endParaRPr kumimoji="1" lang="en-US" altLang="ja-JP" sz="1000" baseline="0" dirty="0">
              <a:latin typeface="HGP創英ﾌﾟﾚｾﾞﾝｽEB" panose="02020800000000000000" pitchFamily="18" charset="-128"/>
              <a:ea typeface="HGP創英ﾌﾟﾚｾﾞﾝｽEB" panose="02020800000000000000" pitchFamily="18" charset="-128"/>
            </a:endParaRPr>
          </a:p>
          <a:p>
            <a:pPr algn="l">
              <a:lnSpc>
                <a:spcPts val="1800"/>
              </a:lnSpc>
            </a:pPr>
            <a:r>
              <a:rPr kumimoji="1" lang="ja-JP" altLang="en-US" sz="1000" dirty="0">
                <a:latin typeface="HGP創英角ﾎﾟｯﾌﾟ体" pitchFamily="50" charset="-128"/>
                <a:ea typeface="HGP創英角ﾎﾟｯﾌﾟ体" pitchFamily="50" charset="-128"/>
              </a:rPr>
              <a:t>  　　</a:t>
            </a:r>
          </a:p>
        </p:txBody>
      </p:sp>
      <p:sp>
        <p:nvSpPr>
          <p:cNvPr id="2" name="正方形/長方形 1">
            <a:extLst>
              <a:ext uri="{FF2B5EF4-FFF2-40B4-BE49-F238E27FC236}">
                <a16:creationId xmlns:a16="http://schemas.microsoft.com/office/drawing/2014/main" id="{A9A4E831-16EE-4B58-89F6-B3A9B40CD5DA}"/>
              </a:ext>
            </a:extLst>
          </p:cNvPr>
          <p:cNvSpPr/>
          <p:nvPr/>
        </p:nvSpPr>
        <p:spPr>
          <a:xfrm>
            <a:off x="332656" y="2379783"/>
            <a:ext cx="755592" cy="316313"/>
          </a:xfrm>
          <a:prstGeom prst="rect">
            <a:avLst/>
          </a:prstGeom>
          <a:solidFill>
            <a:schemeClr val="accent4">
              <a:lumMod val="40000"/>
              <a:lumOff val="60000"/>
            </a:schemeClr>
          </a:solidFill>
          <a:ln w="3175">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a:extLst>
              <a:ext uri="{FF2B5EF4-FFF2-40B4-BE49-F238E27FC236}">
                <a16:creationId xmlns:a16="http://schemas.microsoft.com/office/drawing/2014/main" id="{F9BC4B1D-1D82-453D-9414-B9181E622141}"/>
              </a:ext>
            </a:extLst>
          </p:cNvPr>
          <p:cNvSpPr/>
          <p:nvPr/>
        </p:nvSpPr>
        <p:spPr>
          <a:xfrm>
            <a:off x="332656" y="2780625"/>
            <a:ext cx="755592" cy="316313"/>
          </a:xfrm>
          <a:prstGeom prst="rect">
            <a:avLst/>
          </a:prstGeom>
          <a:solidFill>
            <a:schemeClr val="accent4">
              <a:lumMod val="40000"/>
              <a:lumOff val="60000"/>
            </a:schemeClr>
          </a:solidFill>
          <a:ln w="3175">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a:extLst>
              <a:ext uri="{FF2B5EF4-FFF2-40B4-BE49-F238E27FC236}">
                <a16:creationId xmlns:a16="http://schemas.microsoft.com/office/drawing/2014/main" id="{168F2F6D-44F9-46CC-A3E3-50DF1658CA32}"/>
              </a:ext>
            </a:extLst>
          </p:cNvPr>
          <p:cNvSpPr/>
          <p:nvPr/>
        </p:nvSpPr>
        <p:spPr>
          <a:xfrm>
            <a:off x="348814" y="2371545"/>
            <a:ext cx="723276" cy="307777"/>
          </a:xfrm>
          <a:prstGeom prst="rect">
            <a:avLst/>
          </a:prstGeom>
          <a:solidFill>
            <a:schemeClr val="accent4">
              <a:lumMod val="75000"/>
            </a:schemeClr>
          </a:solidFill>
          <a:ln>
            <a:noFill/>
          </a:ln>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none" lIns="91440" tIns="45720" rIns="91440" bIns="45720">
            <a:spAutoFit/>
          </a:bodyPr>
          <a:lstStyle/>
          <a:p>
            <a:pPr algn="ctr"/>
            <a:r>
              <a:rPr lang="ja-JP" altLang="en-US" sz="1400" dirty="0">
                <a:ln w="0"/>
                <a:solidFill>
                  <a:schemeClr val="bg1"/>
                </a:solidFill>
                <a:latin typeface="Aharoni" panose="02010803020104030203" pitchFamily="2" charset="-79"/>
                <a:ea typeface="HG創英角ｺﾞｼｯｸUB" panose="020B0909000000000000" pitchFamily="49" charset="-128"/>
                <a:cs typeface="Aharoni" panose="02010803020104030203" pitchFamily="2" charset="-79"/>
              </a:rPr>
              <a:t>目　的</a:t>
            </a:r>
            <a:endParaRPr lang="ja-JP" altLang="en-US" sz="1400" b="0" cap="none" spc="0" dirty="0">
              <a:ln w="0"/>
              <a:solidFill>
                <a:schemeClr val="bg1"/>
              </a:solidFill>
              <a:latin typeface="Aharoni" panose="02010803020104030203" pitchFamily="2" charset="-79"/>
              <a:ea typeface="HG創英角ｺﾞｼｯｸUB" panose="020B0909000000000000" pitchFamily="49" charset="-128"/>
              <a:cs typeface="Aharoni" panose="02010803020104030203" pitchFamily="2" charset="-79"/>
            </a:endParaRPr>
          </a:p>
        </p:txBody>
      </p:sp>
      <p:sp>
        <p:nvSpPr>
          <p:cNvPr id="6" name="正方形/長方形 5">
            <a:extLst>
              <a:ext uri="{FF2B5EF4-FFF2-40B4-BE49-F238E27FC236}">
                <a16:creationId xmlns:a16="http://schemas.microsoft.com/office/drawing/2014/main" id="{A6C316A7-7299-4894-A082-148645CBDE4B}"/>
              </a:ext>
            </a:extLst>
          </p:cNvPr>
          <p:cNvSpPr/>
          <p:nvPr/>
        </p:nvSpPr>
        <p:spPr>
          <a:xfrm>
            <a:off x="310545" y="2822572"/>
            <a:ext cx="800220" cy="276999"/>
          </a:xfrm>
          <a:prstGeom prst="rect">
            <a:avLst/>
          </a:prstGeom>
          <a:solidFill>
            <a:srgbClr val="00B050"/>
          </a:solidFill>
          <a:ln>
            <a:noFill/>
          </a:ln>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none" lIns="91440" tIns="45720" rIns="91440" bIns="45720">
            <a:spAutoFit/>
          </a:bodyPr>
          <a:lstStyle/>
          <a:p>
            <a:pPr algn="ctr"/>
            <a:r>
              <a:rPr lang="ja-JP" altLang="en-US" sz="1200" b="1" dirty="0">
                <a:ln w="0"/>
                <a:solidFill>
                  <a:schemeClr val="bg1"/>
                </a:solidFill>
                <a:latin typeface="Aharoni" panose="02010803020104030203" pitchFamily="2" charset="-79"/>
                <a:cs typeface="Aharoni" panose="02010803020104030203" pitchFamily="2" charset="-79"/>
              </a:rPr>
              <a:t>参加対象</a:t>
            </a:r>
            <a:endParaRPr lang="ja-JP" altLang="en-US" sz="1200" b="1" cap="none" spc="0" dirty="0">
              <a:ln w="0"/>
              <a:solidFill>
                <a:schemeClr val="bg1"/>
              </a:solidFill>
              <a:latin typeface="Aharoni" panose="02010803020104030203" pitchFamily="2" charset="-79"/>
              <a:cs typeface="Aharoni" panose="02010803020104030203" pitchFamily="2" charset="-79"/>
            </a:endParaRPr>
          </a:p>
        </p:txBody>
      </p:sp>
      <p:pic>
        <p:nvPicPr>
          <p:cNvPr id="10" name="図 9">
            <a:extLst>
              <a:ext uri="{FF2B5EF4-FFF2-40B4-BE49-F238E27FC236}">
                <a16:creationId xmlns:a16="http://schemas.microsoft.com/office/drawing/2014/main" id="{BFB0AAC2-807C-45BC-8A13-0D008C53B9EE}"/>
              </a:ext>
            </a:extLst>
          </p:cNvPr>
          <p:cNvPicPr>
            <a:picLocks noChangeAspect="1"/>
          </p:cNvPicPr>
          <p:nvPr/>
        </p:nvPicPr>
        <p:blipFill>
          <a:blip r:embed="rId4">
            <a:clrChange>
              <a:clrFrom>
                <a:srgbClr val="FFFFFF"/>
              </a:clrFrom>
              <a:clrTo>
                <a:srgbClr val="FFFFFF">
                  <a:alpha val="0"/>
                </a:srgbClr>
              </a:clrTo>
            </a:clrChange>
          </a:blip>
          <a:stretch>
            <a:fillRect/>
          </a:stretch>
        </p:blipFill>
        <p:spPr>
          <a:xfrm>
            <a:off x="4716738" y="3360192"/>
            <a:ext cx="878877" cy="659642"/>
          </a:xfrm>
          <a:prstGeom prst="rect">
            <a:avLst/>
          </a:prstGeom>
          <a:ln>
            <a:noFill/>
          </a:ln>
        </p:spPr>
      </p:pic>
      <p:pic>
        <p:nvPicPr>
          <p:cNvPr id="12" name="図 11">
            <a:extLst>
              <a:ext uri="{FF2B5EF4-FFF2-40B4-BE49-F238E27FC236}">
                <a16:creationId xmlns:a16="http://schemas.microsoft.com/office/drawing/2014/main" id="{9FB599A0-D960-40C0-AF29-1580F8BC2BC8}"/>
              </a:ext>
            </a:extLst>
          </p:cNvPr>
          <p:cNvPicPr>
            <a:picLocks noChangeAspect="1"/>
          </p:cNvPicPr>
          <p:nvPr/>
        </p:nvPicPr>
        <p:blipFill>
          <a:blip r:embed="rId5">
            <a:clrChange>
              <a:clrFrom>
                <a:srgbClr val="FDFFFE"/>
              </a:clrFrom>
              <a:clrTo>
                <a:srgbClr val="FDFFFE">
                  <a:alpha val="0"/>
                </a:srgbClr>
              </a:clrTo>
            </a:clrChange>
          </a:blip>
          <a:stretch>
            <a:fillRect/>
          </a:stretch>
        </p:blipFill>
        <p:spPr>
          <a:xfrm>
            <a:off x="5525593" y="3040507"/>
            <a:ext cx="842236" cy="1084698"/>
          </a:xfrm>
          <a:prstGeom prst="rect">
            <a:avLst/>
          </a:prstGeom>
        </p:spPr>
      </p:pic>
      <p:sp>
        <p:nvSpPr>
          <p:cNvPr id="13" name="正方形/長方形 12">
            <a:extLst>
              <a:ext uri="{FF2B5EF4-FFF2-40B4-BE49-F238E27FC236}">
                <a16:creationId xmlns:a16="http://schemas.microsoft.com/office/drawing/2014/main" id="{5D54ADE2-D030-4B7E-97E8-EA6C28CCA09D}"/>
              </a:ext>
            </a:extLst>
          </p:cNvPr>
          <p:cNvSpPr/>
          <p:nvPr/>
        </p:nvSpPr>
        <p:spPr>
          <a:xfrm>
            <a:off x="188640" y="5817208"/>
            <a:ext cx="6535734" cy="1008000"/>
          </a:xfrm>
          <a:prstGeom prst="rect">
            <a:avLst/>
          </a:prstGeom>
          <a:noFill/>
          <a:ln w="28575">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楕円 14">
            <a:extLst>
              <a:ext uri="{FF2B5EF4-FFF2-40B4-BE49-F238E27FC236}">
                <a16:creationId xmlns:a16="http://schemas.microsoft.com/office/drawing/2014/main" id="{E5D0ECA3-D9F2-4FCC-9579-191537211385}"/>
              </a:ext>
            </a:extLst>
          </p:cNvPr>
          <p:cNvSpPr/>
          <p:nvPr/>
        </p:nvSpPr>
        <p:spPr>
          <a:xfrm flipH="1">
            <a:off x="5301208" y="3003977"/>
            <a:ext cx="432048" cy="27699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76629180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1151</TotalTime>
  <Words>85</Words>
  <Application>Microsoft Office PowerPoint</Application>
  <PresentationFormat>A4 210 x 297 mm</PresentationFormat>
  <Paragraphs>60</Paragraphs>
  <Slides>1</Slides>
  <Notes>0</Notes>
  <HiddenSlides>0</HiddenSlides>
  <MMClips>0</MMClips>
  <ScaleCrop>false</ScaleCrop>
  <HeadingPairs>
    <vt:vector size="6" baseType="variant">
      <vt:variant>
        <vt:lpstr>使用されているフォント</vt:lpstr>
      </vt:variant>
      <vt:variant>
        <vt:i4>13</vt:i4>
      </vt:variant>
      <vt:variant>
        <vt:lpstr>テーマ</vt:lpstr>
      </vt:variant>
      <vt:variant>
        <vt:i4>1</vt:i4>
      </vt:variant>
      <vt:variant>
        <vt:lpstr>スライド タイトル</vt:lpstr>
      </vt:variant>
      <vt:variant>
        <vt:i4>1</vt:i4>
      </vt:variant>
    </vt:vector>
  </HeadingPairs>
  <TitlesOfParts>
    <vt:vector size="15" baseType="lpstr">
      <vt:lpstr>HGP創英ﾌﾟﾚｾﾞﾝｽEB</vt:lpstr>
      <vt:lpstr>HGP創英角ｺﾞｼｯｸUB</vt:lpstr>
      <vt:lpstr>HGP創英角ﾎﾟｯﾌﾟ体</vt:lpstr>
      <vt:lpstr>HGS創英角ﾎﾟｯﾌﾟ体</vt:lpstr>
      <vt:lpstr>HG創英角ｺﾞｼｯｸUB</vt:lpstr>
      <vt:lpstr>ＭＳ Ｐゴシック</vt:lpstr>
      <vt:lpstr>UD デジタル 教科書体 NK-B</vt:lpstr>
      <vt:lpstr>UD デジタル 教科書体 NK-R</vt:lpstr>
      <vt:lpstr>メイリオ</vt:lpstr>
      <vt:lpstr>游ゴシック</vt:lpstr>
      <vt:lpstr>Aharoni</vt:lpstr>
      <vt:lpstr>Arial</vt:lpstr>
      <vt:lpstr>Calibri</vt:lpstr>
      <vt:lpstr>Office ​​テーマ</vt:lpstr>
      <vt:lpstr>PowerPoint プレゼンテーション</vt:lpstr>
    </vt:vector>
  </TitlesOfParts>
  <Company>MouseComputer PC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tk39fish</dc:creator>
  <cp:lastModifiedBy>吉野 智子</cp:lastModifiedBy>
  <cp:revision>156</cp:revision>
  <cp:lastPrinted>2023-05-08T01:05:48Z</cp:lastPrinted>
  <dcterms:created xsi:type="dcterms:W3CDTF">2013-08-02T07:49:03Z</dcterms:created>
  <dcterms:modified xsi:type="dcterms:W3CDTF">2023-05-08T04:56:41Z</dcterms:modified>
</cp:coreProperties>
</file>